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8" r:id="rId3"/>
    <p:sldId id="279" r:id="rId4"/>
    <p:sldId id="280" r:id="rId5"/>
    <p:sldId id="282" r:id="rId6"/>
    <p:sldId id="281" r:id="rId7"/>
    <p:sldId id="283" r:id="rId8"/>
    <p:sldId id="284" r:id="rId9"/>
    <p:sldId id="285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1" r:id="rId24"/>
    <p:sldId id="300" r:id="rId25"/>
    <p:sldId id="302" r:id="rId26"/>
    <p:sldId id="303" r:id="rId27"/>
    <p:sldId id="304" r:id="rId28"/>
    <p:sldId id="305" r:id="rId29"/>
    <p:sldId id="306" r:id="rId30"/>
    <p:sldId id="277" r:id="rId31"/>
    <p:sldId id="307" r:id="rId3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3974" autoAdjust="0"/>
  </p:normalViewPr>
  <p:slideViewPr>
    <p:cSldViewPr snapToGrid="0">
      <p:cViewPr varScale="1">
        <p:scale>
          <a:sx n="67" d="100"/>
          <a:sy n="67" d="100"/>
        </p:scale>
        <p:origin x="1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53F9D-9FE1-4E27-B599-2B8E3108A49F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97DDE-3A6F-497F-A7EC-2C2CE024C2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512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7DDE-3A6F-497F-A7EC-2C2CE024C209}" type="slidenum">
              <a:rPr lang="hr-HR" smtClean="0"/>
              <a:t>28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97772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4791042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learnenglishkids.britishcouncil.org/word-games/tim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69bcdfc9-0405-48c9-b5e4-5cb8704f014c/assets/audio/24_tia_day.mp3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69bcdfc9-0405-48c9-b5e4-5cb8704f014c/assets/audio/25_ms_walker.mp3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quizlet.com/298537617/daily-routine-flash-card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9bcdfc9-0405-48c9-b5e4-5cb8704f014c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9bcdfc9-0405-48c9-b5e4-5cb8704f014c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69bcdfc9-0405-48c9-b5e4-5cb8704f014c/assets/audio/23_time.mp3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186" y="1593637"/>
            <a:ext cx="8590670" cy="1325194"/>
          </a:xfrm>
        </p:spPr>
        <p:txBody>
          <a:bodyPr>
            <a:normAutofit/>
          </a:bodyPr>
          <a:lstStyle/>
          <a:p>
            <a:r>
              <a:rPr lang="hr-HR" sz="6600" b="1" dirty="0" smtClean="0">
                <a:solidFill>
                  <a:srgbClr val="FF0000"/>
                </a:solidFill>
              </a:rPr>
              <a:t>UNIT 3: School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40902" y="306704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err="1" smtClean="0"/>
              <a:t>What’s</a:t>
            </a:r>
            <a:r>
              <a:rPr lang="hr-HR" sz="6600" dirty="0" smtClean="0"/>
              <a:t> </a:t>
            </a:r>
            <a:r>
              <a:rPr lang="hr-HR" sz="6600" dirty="0" err="1" smtClean="0"/>
              <a:t>the</a:t>
            </a:r>
            <a:r>
              <a:rPr lang="hr-HR" sz="6600" dirty="0" smtClean="0"/>
              <a:t> time?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72362" y="838499"/>
            <a:ext cx="3386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Podsjetnik možeš naći u udžbeniku na str. 46.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26459"/>
            <a:ext cx="5885329" cy="2886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2" y="3374112"/>
            <a:ext cx="5672138" cy="27036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486" y="3941119"/>
            <a:ext cx="4843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Write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sentences</a:t>
            </a:r>
            <a:r>
              <a:rPr lang="hr-HR" sz="2400" dirty="0" smtClean="0"/>
              <a:t> on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own</a:t>
            </a:r>
            <a:r>
              <a:rPr lang="hr-HR" sz="2400" dirty="0" smtClean="0"/>
              <a:t> </a:t>
            </a:r>
            <a:r>
              <a:rPr lang="hr-HR" sz="2400" dirty="0" err="1" smtClean="0"/>
              <a:t>using</a:t>
            </a:r>
            <a:r>
              <a:rPr lang="hr-HR" sz="2400" dirty="0" smtClean="0"/>
              <a:t>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expressions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Samostalno napiši rečenice u kojima ćeš iskoristiti ove izraze.</a:t>
            </a:r>
          </a:p>
        </p:txBody>
      </p:sp>
    </p:spTree>
    <p:extLst>
      <p:ext uri="{BB962C8B-B14F-4D97-AF65-F5344CB8AC3E}">
        <p14:creationId xmlns:p14="http://schemas.microsoft.com/office/powerpoint/2010/main" val="288132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514350"/>
            <a:ext cx="92154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dirty="0" smtClean="0"/>
          </a:p>
          <a:p>
            <a:r>
              <a:rPr lang="hr-HR" sz="2800" b="1" dirty="0" err="1" smtClean="0"/>
              <a:t>Let’s</a:t>
            </a:r>
            <a:r>
              <a:rPr lang="hr-HR" sz="2800" b="1" dirty="0" smtClean="0"/>
              <a:t> </a:t>
            </a:r>
            <a:r>
              <a:rPr lang="hr-HR" sz="2800" b="1" dirty="0" err="1" smtClean="0"/>
              <a:t>practise</a:t>
            </a:r>
            <a:r>
              <a:rPr lang="hr-HR" sz="2800" b="1" dirty="0" smtClean="0"/>
              <a:t>!</a:t>
            </a:r>
          </a:p>
          <a:p>
            <a:endParaRPr lang="hr-HR" sz="2800" i="1" dirty="0" smtClean="0"/>
          </a:p>
          <a:p>
            <a:endParaRPr lang="hr-HR" sz="2800" i="1" dirty="0"/>
          </a:p>
          <a:p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time? </a:t>
            </a:r>
            <a:r>
              <a:rPr lang="hr-HR" sz="2800" dirty="0" err="1" smtClean="0"/>
              <a:t>Click</a:t>
            </a:r>
            <a:r>
              <a:rPr lang="hr-HR" sz="2800" dirty="0" smtClean="0"/>
              <a:t> on </a:t>
            </a:r>
            <a:r>
              <a:rPr lang="hr-HR" sz="2800" dirty="0" err="1" smtClean="0"/>
              <a:t>the</a:t>
            </a:r>
            <a:r>
              <a:rPr lang="hr-HR" sz="2800" dirty="0" smtClean="0"/>
              <a:t> link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complete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task</a:t>
            </a:r>
            <a:r>
              <a:rPr lang="hr-HR" sz="2800" i="1" dirty="0" smtClean="0"/>
              <a:t>.</a:t>
            </a:r>
          </a:p>
          <a:p>
            <a:r>
              <a:rPr lang="hr-HR" sz="2800" i="1" dirty="0" smtClean="0"/>
              <a:t>Koliko je sati? Klikni na sljedeću poveznicu i riješi zadatak.</a:t>
            </a:r>
          </a:p>
          <a:p>
            <a:endParaRPr lang="hr-HR" sz="2800" i="1" dirty="0"/>
          </a:p>
          <a:p>
            <a:r>
              <a:rPr lang="hr-HR" sz="2800" i="1" dirty="0" smtClean="0"/>
              <a:t>                   </a:t>
            </a:r>
            <a:r>
              <a:rPr lang="hr-HR" sz="2800" i="1" dirty="0" err="1" smtClean="0">
                <a:hlinkClick r:id="rId2"/>
              </a:rPr>
              <a:t>https</a:t>
            </a:r>
            <a:r>
              <a:rPr lang="hr-HR" sz="2800" i="1" dirty="0">
                <a:hlinkClick r:id="rId2"/>
              </a:rPr>
              <a:t>://</a:t>
            </a:r>
            <a:r>
              <a:rPr lang="hr-HR" sz="2800" i="1" dirty="0" err="1" smtClean="0">
                <a:hlinkClick r:id="rId2"/>
              </a:rPr>
              <a:t>learningapps.org</a:t>
            </a:r>
            <a:r>
              <a:rPr lang="hr-HR" sz="2800" i="1" dirty="0" smtClean="0">
                <a:hlinkClick r:id="rId2"/>
              </a:rPr>
              <a:t>/</a:t>
            </a:r>
            <a:r>
              <a:rPr lang="hr-HR" sz="2800" i="1" dirty="0" err="1" smtClean="0">
                <a:hlinkClick r:id="rId2"/>
              </a:rPr>
              <a:t>view4791042</a:t>
            </a:r>
            <a:r>
              <a:rPr lang="hr-HR" sz="2800" i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751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86338" cy="6842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15025" y="542925"/>
            <a:ext cx="5286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workbook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34.</a:t>
            </a:r>
            <a:endParaRPr lang="hr-H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72" y="1831548"/>
            <a:ext cx="9349865" cy="4083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00212" y="1025609"/>
            <a:ext cx="8429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Poveži</a:t>
            </a:r>
            <a:r>
              <a:rPr lang="hr-HR" i="1" dirty="0" smtClean="0"/>
              <a:t>.</a:t>
            </a:r>
            <a:endParaRPr lang="hr-HR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300538" y="2512883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</a:rPr>
              <a:t>4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00538" y="311876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5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0538" y="364198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6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00538" y="416520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2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0538" y="468842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1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00538" y="521164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3</a:t>
            </a:r>
            <a:endParaRPr lang="hr-H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4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6" y="1898345"/>
            <a:ext cx="11858625" cy="4273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14414" y="979349"/>
            <a:ext cx="9515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Pogledaj slike i odaberi točan odgovor.</a:t>
            </a:r>
            <a:endParaRPr lang="hr-HR" sz="2800" dirty="0"/>
          </a:p>
        </p:txBody>
      </p:sp>
      <p:sp>
        <p:nvSpPr>
          <p:cNvPr id="6" name="Oval 5"/>
          <p:cNvSpPr/>
          <p:nvPr/>
        </p:nvSpPr>
        <p:spPr>
          <a:xfrm>
            <a:off x="2371725" y="2643188"/>
            <a:ext cx="342900" cy="342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Oval 6"/>
          <p:cNvSpPr/>
          <p:nvPr/>
        </p:nvSpPr>
        <p:spPr>
          <a:xfrm>
            <a:off x="6986588" y="3328987"/>
            <a:ext cx="514350" cy="4143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Oval 7"/>
          <p:cNvSpPr/>
          <p:nvPr/>
        </p:nvSpPr>
        <p:spPr>
          <a:xfrm>
            <a:off x="6986587" y="4814888"/>
            <a:ext cx="485775" cy="38051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/>
          <p:cNvSpPr/>
          <p:nvPr/>
        </p:nvSpPr>
        <p:spPr>
          <a:xfrm>
            <a:off x="2371725" y="5610226"/>
            <a:ext cx="342900" cy="342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/>
          <p:cNvSpPr/>
          <p:nvPr/>
        </p:nvSpPr>
        <p:spPr>
          <a:xfrm>
            <a:off x="2371725" y="4126707"/>
            <a:ext cx="342900" cy="342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500" y="957263"/>
            <a:ext cx="10872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 err="1" smtClean="0"/>
              <a:t>Let’s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practise</a:t>
            </a:r>
            <a:r>
              <a:rPr lang="hr-HR" sz="2600" b="1" dirty="0" smtClean="0"/>
              <a:t>!</a:t>
            </a:r>
          </a:p>
          <a:p>
            <a:endParaRPr lang="hr-HR" sz="2600" b="1" dirty="0" smtClean="0"/>
          </a:p>
          <a:p>
            <a:endParaRPr lang="hr-HR" sz="2600" b="1" dirty="0"/>
          </a:p>
          <a:p>
            <a:pPr algn="ctr"/>
            <a:r>
              <a:rPr lang="hr-HR" sz="2600" dirty="0" err="1" smtClean="0"/>
              <a:t>Click</a:t>
            </a:r>
            <a:r>
              <a:rPr lang="hr-HR" sz="2600" dirty="0" smtClean="0"/>
              <a:t> on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following</a:t>
            </a:r>
            <a:r>
              <a:rPr lang="hr-HR" sz="2600" dirty="0" smtClean="0"/>
              <a:t> link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play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game. </a:t>
            </a:r>
          </a:p>
          <a:p>
            <a:pPr algn="ctr"/>
            <a:r>
              <a:rPr lang="hr-HR" sz="2600" i="1" dirty="0" smtClean="0"/>
              <a:t>Klikni na sljedeću poveznicu i odigraj igru.</a:t>
            </a:r>
            <a:endParaRPr lang="hr-HR" sz="2600" dirty="0" smtClean="0"/>
          </a:p>
          <a:p>
            <a:pPr algn="ctr"/>
            <a:endParaRPr lang="hr-HR" dirty="0"/>
          </a:p>
          <a:p>
            <a:pPr algn="ctr"/>
            <a:r>
              <a:rPr lang="hr-HR" sz="2800" dirty="0">
                <a:hlinkClick r:id="rId2"/>
              </a:rPr>
              <a:t>http://</a:t>
            </a:r>
            <a:r>
              <a:rPr lang="hr-HR" sz="2800" dirty="0" err="1" smtClean="0">
                <a:hlinkClick r:id="rId2"/>
              </a:rPr>
              <a:t>learnenglishkids.britishcouncil.org</a:t>
            </a:r>
            <a:r>
              <a:rPr lang="hr-HR" sz="2800" dirty="0" smtClean="0">
                <a:hlinkClick r:id="rId2"/>
              </a:rPr>
              <a:t>/word-</a:t>
            </a:r>
            <a:r>
              <a:rPr lang="hr-HR" sz="2800" dirty="0" err="1" smtClean="0">
                <a:hlinkClick r:id="rId2"/>
              </a:rPr>
              <a:t>games</a:t>
            </a:r>
            <a:r>
              <a:rPr lang="hr-HR" sz="2800" dirty="0" smtClean="0">
                <a:hlinkClick r:id="rId2"/>
              </a:rPr>
              <a:t>/time</a:t>
            </a:r>
            <a:r>
              <a:rPr lang="hr-HR" sz="2800" dirty="0" smtClean="0"/>
              <a:t> 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74650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95482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29338" y="3429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46.  </a:t>
            </a:r>
            <a:endParaRPr lang="hr-H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50" y="1848420"/>
            <a:ext cx="10844212" cy="48710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5644" y="141948"/>
            <a:ext cx="10258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Try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match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activities</a:t>
            </a:r>
            <a:r>
              <a:rPr lang="hr-HR" sz="2400" dirty="0" smtClean="0"/>
              <a:t>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times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Pokušaj spojiti dnevne aktivnosti s točnim vremenima u kojima se odigravaju.</a:t>
            </a:r>
            <a:endParaRPr lang="hr-HR" sz="2400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50" y="1365051"/>
            <a:ext cx="9204009" cy="48860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4206" y="354257"/>
            <a:ext cx="104013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Now</a:t>
            </a:r>
            <a:r>
              <a:rPr lang="hr-HR" sz="2600" dirty="0" smtClean="0"/>
              <a:t> </a:t>
            </a:r>
            <a:r>
              <a:rPr lang="hr-HR" sz="2600" dirty="0" err="1" smtClean="0"/>
              <a:t>listen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check</a:t>
            </a:r>
            <a:r>
              <a:rPr lang="hr-HR" sz="2600" dirty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answers</a:t>
            </a:r>
            <a:r>
              <a:rPr lang="hr-HR" sz="2600" dirty="0" smtClean="0"/>
              <a:t>. </a:t>
            </a:r>
            <a:r>
              <a:rPr lang="hr-HR" sz="2600" dirty="0" err="1" smtClean="0"/>
              <a:t>Correct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answers</a:t>
            </a:r>
            <a:r>
              <a:rPr lang="hr-HR" sz="2600" dirty="0" smtClean="0"/>
              <a:t> </a:t>
            </a:r>
            <a:r>
              <a:rPr lang="hr-HR" sz="2600" dirty="0" err="1" smtClean="0"/>
              <a:t>if</a:t>
            </a:r>
            <a:r>
              <a:rPr lang="hr-HR" sz="2600" dirty="0" smtClean="0"/>
              <a:t> </a:t>
            </a:r>
            <a:r>
              <a:rPr lang="hr-HR" sz="2600" dirty="0" err="1" smtClean="0"/>
              <a:t>necessary</a:t>
            </a:r>
            <a:r>
              <a:rPr lang="hr-HR" sz="2600" dirty="0" smtClean="0"/>
              <a:t>!</a:t>
            </a:r>
          </a:p>
          <a:p>
            <a:r>
              <a:rPr lang="hr-HR" sz="2600" i="1" dirty="0" smtClean="0"/>
              <a:t>Sada poslušaj i provjeri svoje odgovore. Po potrebi ispravi </a:t>
            </a:r>
            <a:r>
              <a:rPr lang="hr-HR" sz="2600" i="1" dirty="0" err="1" smtClean="0"/>
              <a:t>svoe</a:t>
            </a:r>
            <a:r>
              <a:rPr lang="hr-HR" sz="2600" i="1" dirty="0" smtClean="0"/>
              <a:t> odgovore.</a:t>
            </a:r>
            <a:endParaRPr lang="hr-HR" sz="26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129338" y="2856283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1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4892" y="3317948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2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4892" y="3779613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3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29337" y="2434471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4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4891" y="4261187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5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4890" y="4675408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6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4890" y="5184517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7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29337" y="1970812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FF0000"/>
                </a:solidFill>
              </a:rPr>
              <a:t>8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65044" y="5658507"/>
            <a:ext cx="4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 9</a:t>
            </a:r>
            <a:endParaRPr lang="hr-HR" b="1" dirty="0">
              <a:solidFill>
                <a:srgbClr val="FF0000"/>
              </a:solidFill>
            </a:endParaRPr>
          </a:p>
        </p:txBody>
      </p:sp>
      <p:pic>
        <p:nvPicPr>
          <p:cNvPr id="19" name="24_tia_d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72788" y="4722225"/>
            <a:ext cx="609600" cy="6096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9115343" y="2738099"/>
            <a:ext cx="31374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8"/>
              </a:rPr>
              <a:t>https</a:t>
            </a:r>
            <a:r>
              <a:rPr lang="hr-HR" dirty="0">
                <a:hlinkClick r:id="rId8"/>
              </a:rPr>
              <a:t>://</a:t>
            </a:r>
            <a:r>
              <a:rPr lang="hr-HR" dirty="0" err="1" smtClean="0">
                <a:hlinkClick r:id="rId8"/>
              </a:rPr>
              <a:t>www.e-sfera.hr</a:t>
            </a:r>
            <a:r>
              <a:rPr lang="hr-HR" dirty="0" smtClean="0">
                <a:hlinkClick r:id="rId8"/>
              </a:rPr>
              <a:t>/dodatni-digitalni-</a:t>
            </a:r>
            <a:r>
              <a:rPr lang="hr-HR" dirty="0" err="1" smtClean="0">
                <a:hlinkClick r:id="rId8"/>
              </a:rPr>
              <a:t>sadrzaji</a:t>
            </a:r>
            <a:r>
              <a:rPr lang="hr-HR" dirty="0" smtClean="0">
                <a:hlinkClick r:id="rId8"/>
              </a:rPr>
              <a:t>/</a:t>
            </a:r>
            <a:r>
              <a:rPr lang="hr-HR" dirty="0" err="1" smtClean="0">
                <a:hlinkClick r:id="rId8"/>
              </a:rPr>
              <a:t>69bcdfc9</a:t>
            </a:r>
            <a:r>
              <a:rPr lang="hr-HR" dirty="0" smtClean="0">
                <a:hlinkClick r:id="rId8"/>
              </a:rPr>
              <a:t>-0405-</a:t>
            </a:r>
            <a:r>
              <a:rPr lang="hr-HR" dirty="0" err="1" smtClean="0">
                <a:hlinkClick r:id="rId8"/>
              </a:rPr>
              <a:t>48c9</a:t>
            </a:r>
            <a:r>
              <a:rPr lang="hr-HR" dirty="0" smtClean="0">
                <a:hlinkClick r:id="rId8"/>
              </a:rPr>
              <a:t>-</a:t>
            </a:r>
            <a:r>
              <a:rPr lang="hr-HR" dirty="0" err="1" smtClean="0">
                <a:hlinkClick r:id="rId8"/>
              </a:rPr>
              <a:t>b5e4-5cb8704f014c</a:t>
            </a:r>
            <a:r>
              <a:rPr lang="hr-HR" dirty="0" smtClean="0">
                <a:hlinkClick r:id="rId8"/>
              </a:rPr>
              <a:t>/</a:t>
            </a:r>
            <a:r>
              <a:rPr lang="hr-HR" dirty="0" err="1" smtClean="0">
                <a:hlinkClick r:id="rId8"/>
              </a:rPr>
              <a:t>assets</a:t>
            </a:r>
            <a:r>
              <a:rPr lang="hr-HR" dirty="0" smtClean="0">
                <a:hlinkClick r:id="rId8"/>
              </a:rPr>
              <a:t>/audio/</a:t>
            </a:r>
            <a:r>
              <a:rPr lang="hr-HR" dirty="0" err="1" smtClean="0">
                <a:hlinkClick r:id="rId8"/>
              </a:rPr>
              <a:t>24_tia_day.mp3</a:t>
            </a: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8683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538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366713"/>
            <a:ext cx="3805239" cy="48519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56851" y="506223"/>
            <a:ext cx="6158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day</a:t>
            </a:r>
            <a:r>
              <a:rPr lang="hr-HR" sz="2400" dirty="0" smtClean="0"/>
              <a:t> </a:t>
            </a:r>
            <a:r>
              <a:rPr lang="hr-HR" sz="2400" dirty="0" err="1" smtClean="0"/>
              <a:t>similar</a:t>
            </a:r>
            <a:r>
              <a:rPr lang="hr-HR" sz="2400" dirty="0" smtClean="0"/>
              <a:t> to </a:t>
            </a:r>
            <a:r>
              <a:rPr lang="hr-HR" sz="2400" dirty="0" err="1" smtClean="0"/>
              <a:t>Tia’s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Sliči li tvoj dan </a:t>
            </a:r>
            <a:r>
              <a:rPr lang="hr-HR" sz="2400" i="1" dirty="0" err="1" smtClean="0"/>
              <a:t>Tijinom</a:t>
            </a:r>
            <a:r>
              <a:rPr lang="hr-HR" sz="2400" i="1" dirty="0" smtClean="0"/>
              <a:t> danu?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756851" y="1538793"/>
            <a:ext cx="6158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What’s</a:t>
            </a:r>
            <a:r>
              <a:rPr lang="hr-HR" sz="2400" dirty="0" smtClean="0"/>
              <a:t> </a:t>
            </a:r>
            <a:r>
              <a:rPr lang="hr-HR" sz="2400" dirty="0" err="1" smtClean="0"/>
              <a:t>different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Po čemu se razlikuje?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756855" y="2514600"/>
            <a:ext cx="6158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What’s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same?</a:t>
            </a:r>
          </a:p>
          <a:p>
            <a:r>
              <a:rPr lang="hr-HR" sz="2400" i="1" dirty="0" smtClean="0"/>
              <a:t>Po čemu su isti?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56852" y="3541871"/>
            <a:ext cx="61589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have</a:t>
            </a:r>
            <a:r>
              <a:rPr lang="hr-HR" sz="2400" dirty="0" smtClean="0"/>
              <a:t> </a:t>
            </a:r>
            <a:r>
              <a:rPr lang="hr-HR" sz="2400" dirty="0" err="1" smtClean="0"/>
              <a:t>difficult</a:t>
            </a:r>
            <a:r>
              <a:rPr lang="hr-HR" sz="2400" dirty="0" smtClean="0"/>
              <a:t> </a:t>
            </a:r>
            <a:r>
              <a:rPr lang="hr-HR" sz="2400" dirty="0" err="1" smtClean="0"/>
              <a:t>subject</a:t>
            </a:r>
            <a:r>
              <a:rPr lang="hr-HR" sz="2400" dirty="0" smtClean="0"/>
              <a:t> </a:t>
            </a:r>
            <a:r>
              <a:rPr lang="hr-HR" sz="2400" dirty="0" err="1" smtClean="0"/>
              <a:t>before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break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Imaš li „težak” školski predmet prije velikog odmora?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56853" y="4938475"/>
            <a:ext cx="61589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think</a:t>
            </a:r>
            <a:r>
              <a:rPr lang="hr-HR" sz="2400" dirty="0"/>
              <a:t> </a:t>
            </a:r>
            <a:r>
              <a:rPr lang="hr-HR" sz="2400" dirty="0" err="1" smtClean="0"/>
              <a:t>that’s</a:t>
            </a:r>
            <a:r>
              <a:rPr lang="hr-HR" sz="2400" dirty="0" smtClean="0"/>
              <a:t> a </a:t>
            </a:r>
            <a:r>
              <a:rPr lang="hr-HR" sz="2400" dirty="0" err="1" smtClean="0"/>
              <a:t>good</a:t>
            </a:r>
            <a:r>
              <a:rPr lang="hr-HR" sz="2400" dirty="0" smtClean="0"/>
              <a:t> </a:t>
            </a:r>
            <a:r>
              <a:rPr lang="hr-HR" sz="2400" dirty="0" err="1" smtClean="0"/>
              <a:t>idea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Misliš li da je dobra ideja imati „teži” predmet prije velikog odmora?</a:t>
            </a:r>
          </a:p>
        </p:txBody>
      </p:sp>
    </p:spTree>
    <p:extLst>
      <p:ext uri="{BB962C8B-B14F-4D97-AF65-F5344CB8AC3E}">
        <p14:creationId xmlns:p14="http://schemas.microsoft.com/office/powerpoint/2010/main" val="291510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813" y="942975"/>
            <a:ext cx="102298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Describe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typical</a:t>
            </a:r>
            <a:r>
              <a:rPr lang="hr-HR" sz="2600" dirty="0" smtClean="0"/>
              <a:t> </a:t>
            </a:r>
            <a:r>
              <a:rPr lang="hr-HR" sz="2600" dirty="0" err="1" smtClean="0"/>
              <a:t>day</a:t>
            </a:r>
            <a:r>
              <a:rPr lang="hr-HR" sz="2600" dirty="0" smtClean="0"/>
              <a:t> to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friend</a:t>
            </a:r>
            <a:r>
              <a:rPr lang="hr-HR" sz="2600" dirty="0" smtClean="0"/>
              <a:t>. He/</a:t>
            </a:r>
            <a:r>
              <a:rPr lang="hr-HR" sz="2600" dirty="0" err="1" smtClean="0"/>
              <a:t>She</a:t>
            </a:r>
            <a:r>
              <a:rPr lang="hr-HR" sz="2600" dirty="0" smtClean="0"/>
              <a:t> </a:t>
            </a:r>
            <a:r>
              <a:rPr lang="hr-HR" sz="2600" dirty="0" err="1" smtClean="0"/>
              <a:t>listens</a:t>
            </a:r>
            <a:r>
              <a:rPr lang="hr-HR" sz="2600" dirty="0" smtClean="0"/>
              <a:t> to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writes</a:t>
            </a:r>
            <a:r>
              <a:rPr lang="hr-HR" sz="2600" dirty="0" smtClean="0"/>
              <a:t> </a:t>
            </a:r>
            <a:r>
              <a:rPr lang="hr-HR" sz="2600" dirty="0" err="1" smtClean="0"/>
              <a:t>down</a:t>
            </a:r>
            <a:r>
              <a:rPr lang="hr-HR" sz="2600" dirty="0" smtClean="0"/>
              <a:t> notes. </a:t>
            </a:r>
            <a:r>
              <a:rPr lang="hr-HR" sz="2600" dirty="0" err="1" smtClean="0"/>
              <a:t>After</a:t>
            </a:r>
            <a:r>
              <a:rPr lang="hr-HR" sz="2600" dirty="0" smtClean="0"/>
              <a:t> </a:t>
            </a:r>
            <a:r>
              <a:rPr lang="hr-HR" sz="2600" dirty="0" err="1" smtClean="0"/>
              <a:t>that</a:t>
            </a:r>
            <a:r>
              <a:rPr lang="hr-HR" sz="2600" dirty="0" smtClean="0"/>
              <a:t>, he/</a:t>
            </a:r>
            <a:r>
              <a:rPr lang="hr-HR" sz="2600" dirty="0" err="1" smtClean="0"/>
              <a:t>she</a:t>
            </a:r>
            <a:r>
              <a:rPr lang="hr-HR" sz="2600" dirty="0"/>
              <a:t> </a:t>
            </a:r>
            <a:r>
              <a:rPr lang="hr-HR" sz="2600" dirty="0" err="1" smtClean="0"/>
              <a:t>uses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notes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describes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day</a:t>
            </a:r>
            <a:r>
              <a:rPr lang="hr-HR" sz="2600" dirty="0" smtClean="0"/>
              <a:t>.</a:t>
            </a:r>
          </a:p>
          <a:p>
            <a:endParaRPr lang="hr-HR" sz="2600" dirty="0"/>
          </a:p>
          <a:p>
            <a:r>
              <a:rPr lang="hr-HR" sz="2600" i="1" dirty="0" smtClean="0"/>
              <a:t>Opiši prijatelju/prijateljici svoj tipični dan. On/a te sluša i istovremeno zapisuje bilješke o tvom danu. Potom, koristeći bilješke, on/a opisuje tvoj dan.</a:t>
            </a:r>
          </a:p>
          <a:p>
            <a:endParaRPr lang="hr-HR" sz="2600" i="1" dirty="0"/>
          </a:p>
          <a:p>
            <a:r>
              <a:rPr lang="hr-HR" sz="2600" i="1" dirty="0" smtClean="0">
                <a:solidFill>
                  <a:srgbClr val="FF0000"/>
                </a:solidFill>
              </a:rPr>
              <a:t>VAŽNO: Kad opisujemo dan druge osobe u glagolskom vremenu </a:t>
            </a:r>
            <a:r>
              <a:rPr lang="hr-HR" sz="2600" i="1" dirty="0" err="1" smtClean="0">
                <a:solidFill>
                  <a:srgbClr val="FF0000"/>
                </a:solidFill>
              </a:rPr>
              <a:t>Present</a:t>
            </a:r>
            <a:r>
              <a:rPr lang="hr-HR" sz="2600" i="1" dirty="0" smtClean="0">
                <a:solidFill>
                  <a:srgbClr val="FF0000"/>
                </a:solidFill>
              </a:rPr>
              <a:t> </a:t>
            </a:r>
            <a:r>
              <a:rPr lang="hr-HR" sz="2600" i="1" dirty="0" err="1" smtClean="0">
                <a:solidFill>
                  <a:srgbClr val="FF0000"/>
                </a:solidFill>
              </a:rPr>
              <a:t>Simple</a:t>
            </a:r>
            <a:r>
              <a:rPr lang="hr-HR" sz="2600" i="1" dirty="0" smtClean="0">
                <a:solidFill>
                  <a:srgbClr val="FF0000"/>
                </a:solidFill>
              </a:rPr>
              <a:t> u 3. </a:t>
            </a:r>
            <a:r>
              <a:rPr lang="hr-HR" sz="2600" i="1" dirty="0" err="1" smtClean="0">
                <a:solidFill>
                  <a:srgbClr val="FF0000"/>
                </a:solidFill>
              </a:rPr>
              <a:t>l.jd</a:t>
            </a:r>
            <a:r>
              <a:rPr lang="hr-HR" sz="2600" i="1" dirty="0" smtClean="0">
                <a:solidFill>
                  <a:srgbClr val="FF0000"/>
                </a:solidFill>
              </a:rPr>
              <a:t> ( kad koristimo izraze He, </a:t>
            </a:r>
            <a:r>
              <a:rPr lang="hr-HR" sz="2600" i="1" dirty="0" err="1" smtClean="0">
                <a:solidFill>
                  <a:srgbClr val="FF0000"/>
                </a:solidFill>
              </a:rPr>
              <a:t>She</a:t>
            </a:r>
            <a:r>
              <a:rPr lang="hr-HR" sz="2600" i="1" dirty="0" smtClean="0">
                <a:solidFill>
                  <a:srgbClr val="FF0000"/>
                </a:solidFill>
              </a:rPr>
              <a:t> ili </a:t>
            </a:r>
            <a:r>
              <a:rPr lang="hr-HR" sz="2600" i="1" dirty="0" err="1" smtClean="0">
                <a:solidFill>
                  <a:srgbClr val="FF0000"/>
                </a:solidFill>
              </a:rPr>
              <a:t>It</a:t>
            </a:r>
            <a:r>
              <a:rPr lang="hr-HR" sz="2600" i="1" dirty="0" smtClean="0">
                <a:solidFill>
                  <a:srgbClr val="FF0000"/>
                </a:solidFill>
              </a:rPr>
              <a:t>) moramo na glagol dodati nastavak –s ili –</a:t>
            </a:r>
            <a:r>
              <a:rPr lang="hr-HR" sz="2600" i="1" dirty="0" err="1" smtClean="0">
                <a:solidFill>
                  <a:srgbClr val="FF0000"/>
                </a:solidFill>
              </a:rPr>
              <a:t>es</a:t>
            </a:r>
            <a:r>
              <a:rPr lang="hr-HR" sz="2600" i="1" dirty="0" smtClean="0">
                <a:solidFill>
                  <a:srgbClr val="FF0000"/>
                </a:solidFill>
              </a:rPr>
              <a:t>.</a:t>
            </a:r>
            <a:endParaRPr lang="hr-HR" sz="2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1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3325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2163" y="271463"/>
            <a:ext cx="56292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book</a:t>
            </a:r>
            <a:r>
              <a:rPr lang="hr-HR" sz="2600" dirty="0" smtClean="0"/>
              <a:t> at </a:t>
            </a:r>
            <a:r>
              <a:rPr lang="hr-HR" sz="2600" dirty="0" err="1" smtClean="0"/>
              <a:t>page</a:t>
            </a:r>
            <a:r>
              <a:rPr lang="hr-HR" sz="2600" dirty="0" smtClean="0"/>
              <a:t> 47.</a:t>
            </a:r>
            <a:endParaRPr lang="hr-HR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074397"/>
            <a:ext cx="7243763" cy="57836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15100" y="181845"/>
            <a:ext cx="46434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500" dirty="0" err="1" smtClean="0"/>
              <a:t>Look</a:t>
            </a:r>
            <a:r>
              <a:rPr lang="hr-HR" sz="2500" dirty="0" smtClean="0"/>
              <a:t> at </a:t>
            </a:r>
            <a:r>
              <a:rPr lang="hr-HR" sz="2500" dirty="0" err="1" smtClean="0"/>
              <a:t>the</a:t>
            </a:r>
            <a:r>
              <a:rPr lang="hr-HR" sz="2500" dirty="0" smtClean="0"/>
              <a:t> </a:t>
            </a:r>
            <a:r>
              <a:rPr lang="hr-HR" sz="2500" dirty="0" err="1" smtClean="0"/>
              <a:t>pictures</a:t>
            </a:r>
            <a:r>
              <a:rPr lang="hr-HR" sz="2500" dirty="0" smtClean="0"/>
              <a:t> </a:t>
            </a:r>
            <a:r>
              <a:rPr lang="hr-HR" sz="2500" dirty="0" err="1" smtClean="0"/>
              <a:t>and</a:t>
            </a:r>
            <a:r>
              <a:rPr lang="hr-HR" sz="2500" dirty="0" smtClean="0"/>
              <a:t> </a:t>
            </a:r>
            <a:r>
              <a:rPr lang="hr-HR" sz="2500" dirty="0" err="1" smtClean="0"/>
              <a:t>answer</a:t>
            </a:r>
            <a:r>
              <a:rPr lang="hr-HR" sz="2500" dirty="0" smtClean="0"/>
              <a:t> </a:t>
            </a:r>
            <a:r>
              <a:rPr lang="hr-HR" sz="2500" dirty="0" err="1" smtClean="0"/>
              <a:t>the</a:t>
            </a:r>
            <a:r>
              <a:rPr lang="hr-HR" sz="2500" dirty="0" smtClean="0"/>
              <a:t> </a:t>
            </a:r>
            <a:r>
              <a:rPr lang="hr-HR" sz="2500" dirty="0" err="1" smtClean="0"/>
              <a:t>questions</a:t>
            </a:r>
            <a:r>
              <a:rPr lang="hr-HR" sz="2500" dirty="0" smtClean="0"/>
              <a:t>.</a:t>
            </a:r>
            <a:endParaRPr lang="hr-HR" sz="2500" dirty="0"/>
          </a:p>
        </p:txBody>
      </p:sp>
      <p:sp>
        <p:nvSpPr>
          <p:cNvPr id="11" name="TextBox 10"/>
          <p:cNvSpPr txBox="1"/>
          <p:nvPr/>
        </p:nvSpPr>
        <p:spPr>
          <a:xfrm>
            <a:off x="7127081" y="1508953"/>
            <a:ext cx="46434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500" dirty="0" smtClean="0"/>
              <a:t>Who </a:t>
            </a:r>
            <a:r>
              <a:rPr lang="hr-HR" sz="2500" dirty="0" err="1" smtClean="0"/>
              <a:t>is</a:t>
            </a:r>
            <a:r>
              <a:rPr lang="hr-HR" sz="2500" dirty="0" smtClean="0"/>
              <a:t> </a:t>
            </a:r>
            <a:r>
              <a:rPr lang="hr-HR" sz="2500" dirty="0" err="1" smtClean="0"/>
              <a:t>this</a:t>
            </a:r>
            <a:r>
              <a:rPr lang="hr-HR" sz="2500" dirty="0" smtClean="0"/>
              <a:t>?</a:t>
            </a:r>
          </a:p>
          <a:p>
            <a:r>
              <a:rPr lang="hr-HR" sz="2500" i="1" dirty="0" smtClean="0"/>
              <a:t>Tko je ovo?</a:t>
            </a:r>
            <a:endParaRPr lang="hr-HR" sz="25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10400" y="2706959"/>
            <a:ext cx="46434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500" dirty="0" err="1" smtClean="0"/>
              <a:t>What</a:t>
            </a:r>
            <a:r>
              <a:rPr lang="hr-HR" sz="2500" dirty="0" smtClean="0"/>
              <a:t> do </a:t>
            </a:r>
            <a:r>
              <a:rPr lang="hr-HR" sz="2500" dirty="0" err="1" smtClean="0"/>
              <a:t>you</a:t>
            </a:r>
            <a:r>
              <a:rPr lang="hr-HR" sz="2500" dirty="0" smtClean="0"/>
              <a:t> </a:t>
            </a:r>
            <a:r>
              <a:rPr lang="hr-HR" sz="2500" dirty="0" err="1" smtClean="0"/>
              <a:t>think</a:t>
            </a:r>
            <a:r>
              <a:rPr lang="hr-HR" sz="2500" dirty="0" smtClean="0"/>
              <a:t> </a:t>
            </a:r>
            <a:r>
              <a:rPr lang="hr-HR" sz="2500" dirty="0" err="1" smtClean="0"/>
              <a:t>her</a:t>
            </a:r>
            <a:r>
              <a:rPr lang="hr-HR" sz="2500" dirty="0" smtClean="0"/>
              <a:t> </a:t>
            </a:r>
            <a:r>
              <a:rPr lang="hr-HR" sz="2500" dirty="0" err="1" smtClean="0"/>
              <a:t>day</a:t>
            </a:r>
            <a:r>
              <a:rPr lang="hr-HR" sz="2500" dirty="0" smtClean="0"/>
              <a:t> </a:t>
            </a:r>
            <a:r>
              <a:rPr lang="hr-HR" sz="2500" dirty="0" err="1" smtClean="0"/>
              <a:t>is</a:t>
            </a:r>
            <a:r>
              <a:rPr lang="hr-HR" sz="2500" dirty="0" smtClean="0"/>
              <a:t> </a:t>
            </a:r>
            <a:r>
              <a:rPr lang="hr-HR" sz="2500" dirty="0" err="1" smtClean="0"/>
              <a:t>like</a:t>
            </a:r>
            <a:r>
              <a:rPr lang="hr-HR" sz="2500" dirty="0" smtClean="0"/>
              <a:t>?</a:t>
            </a:r>
          </a:p>
          <a:p>
            <a:r>
              <a:rPr lang="hr-HR" sz="2500" i="1" dirty="0" smtClean="0"/>
              <a:t>Kakav izgleda, po tvom mišljenju, njezin dan?</a:t>
            </a:r>
            <a:endParaRPr lang="hr-HR" sz="25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10400" y="4232837"/>
            <a:ext cx="46434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500" dirty="0" err="1" smtClean="0"/>
              <a:t>What</a:t>
            </a:r>
            <a:r>
              <a:rPr lang="hr-HR" sz="2500" dirty="0" smtClean="0"/>
              <a:t> </a:t>
            </a:r>
            <a:r>
              <a:rPr lang="hr-HR" sz="2500" dirty="0" err="1" smtClean="0"/>
              <a:t>does</a:t>
            </a:r>
            <a:r>
              <a:rPr lang="hr-HR" sz="2500" dirty="0" smtClean="0"/>
              <a:t> </a:t>
            </a:r>
            <a:r>
              <a:rPr lang="hr-HR" sz="2500" dirty="0" err="1" smtClean="0"/>
              <a:t>she</a:t>
            </a:r>
            <a:r>
              <a:rPr lang="hr-HR" sz="2500" dirty="0" smtClean="0"/>
              <a:t> do </a:t>
            </a:r>
            <a:r>
              <a:rPr lang="hr-HR" sz="2500" dirty="0" err="1" smtClean="0"/>
              <a:t>in</a:t>
            </a:r>
            <a:r>
              <a:rPr lang="hr-HR" sz="2500" dirty="0" smtClean="0"/>
              <a:t> </a:t>
            </a:r>
            <a:r>
              <a:rPr lang="hr-HR" sz="2500" dirty="0" err="1" smtClean="0"/>
              <a:t>the</a:t>
            </a:r>
            <a:r>
              <a:rPr lang="hr-HR" sz="2500" dirty="0" smtClean="0"/>
              <a:t> </a:t>
            </a:r>
            <a:r>
              <a:rPr lang="hr-HR" sz="2500" dirty="0" err="1" smtClean="0"/>
              <a:t>morning</a:t>
            </a:r>
            <a:r>
              <a:rPr lang="hr-HR" sz="2500" dirty="0" smtClean="0"/>
              <a:t> / </a:t>
            </a:r>
            <a:r>
              <a:rPr lang="hr-HR" sz="2500" dirty="0" err="1" smtClean="0"/>
              <a:t>afternoon</a:t>
            </a:r>
            <a:r>
              <a:rPr lang="hr-HR" sz="2500" dirty="0" smtClean="0"/>
              <a:t> / </a:t>
            </a:r>
            <a:r>
              <a:rPr lang="hr-HR" sz="2500" dirty="0" err="1" smtClean="0"/>
              <a:t>evening</a:t>
            </a:r>
            <a:r>
              <a:rPr lang="hr-HR" sz="2500" dirty="0" smtClean="0"/>
              <a:t>?</a:t>
            </a:r>
          </a:p>
          <a:p>
            <a:r>
              <a:rPr lang="hr-HR" sz="2500" i="1" dirty="0" smtClean="0"/>
              <a:t>Što ona radi ujutro / popodne / navečer?</a:t>
            </a:r>
            <a:endParaRPr lang="hr-HR" sz="2500" i="1" dirty="0"/>
          </a:p>
        </p:txBody>
      </p:sp>
    </p:spTree>
    <p:extLst>
      <p:ext uri="{BB962C8B-B14F-4D97-AF65-F5344CB8AC3E}">
        <p14:creationId xmlns:p14="http://schemas.microsoft.com/office/powerpoint/2010/main" val="25781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77" y="0"/>
            <a:ext cx="5520036" cy="68043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15137" y="985838"/>
            <a:ext cx="4943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Listen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circle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correct</a:t>
            </a:r>
            <a:r>
              <a:rPr lang="hr-HR" sz="2400" dirty="0" smtClean="0"/>
              <a:t> time.</a:t>
            </a:r>
          </a:p>
          <a:p>
            <a:r>
              <a:rPr lang="hr-HR" sz="2400" i="1" dirty="0" smtClean="0"/>
              <a:t>Slušaj i zaokruži točno vrijeme.</a:t>
            </a:r>
            <a:endParaRPr lang="hr-HR" sz="2400" i="1" dirty="0"/>
          </a:p>
        </p:txBody>
      </p:sp>
      <p:sp>
        <p:nvSpPr>
          <p:cNvPr id="6" name="Rectangle 5"/>
          <p:cNvSpPr/>
          <p:nvPr/>
        </p:nvSpPr>
        <p:spPr>
          <a:xfrm>
            <a:off x="8143875" y="4643438"/>
            <a:ext cx="31003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5"/>
              </a:rPr>
              <a:t>https</a:t>
            </a:r>
            <a:r>
              <a:rPr lang="hr-HR" dirty="0">
                <a:hlinkClick r:id="rId5"/>
              </a:rPr>
              <a:t>://</a:t>
            </a:r>
            <a:r>
              <a:rPr lang="hr-HR" dirty="0" err="1" smtClean="0">
                <a:hlinkClick r:id="rId5"/>
              </a:rPr>
              <a:t>www.e-sfera.hr</a:t>
            </a:r>
            <a:r>
              <a:rPr lang="hr-HR" dirty="0" smtClean="0">
                <a:hlinkClick r:id="rId5"/>
              </a:rPr>
              <a:t>/dodatni-digitalni-</a:t>
            </a:r>
            <a:r>
              <a:rPr lang="hr-HR" dirty="0" err="1" smtClean="0">
                <a:hlinkClick r:id="rId5"/>
              </a:rPr>
              <a:t>sadrzaji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69bcdfc9</a:t>
            </a:r>
            <a:r>
              <a:rPr lang="hr-HR" dirty="0" smtClean="0">
                <a:hlinkClick r:id="rId5"/>
              </a:rPr>
              <a:t>-0405-</a:t>
            </a:r>
            <a:r>
              <a:rPr lang="hr-HR" dirty="0" err="1" smtClean="0">
                <a:hlinkClick r:id="rId5"/>
              </a:rPr>
              <a:t>48c9</a:t>
            </a:r>
            <a:r>
              <a:rPr lang="hr-HR" dirty="0" smtClean="0">
                <a:hlinkClick r:id="rId5"/>
              </a:rPr>
              <a:t>-</a:t>
            </a:r>
            <a:r>
              <a:rPr lang="hr-HR" dirty="0" err="1" smtClean="0">
                <a:hlinkClick r:id="rId5"/>
              </a:rPr>
              <a:t>b5e4-5cb8704f014c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assets</a:t>
            </a:r>
            <a:r>
              <a:rPr lang="hr-HR" dirty="0" smtClean="0">
                <a:hlinkClick r:id="rId5"/>
              </a:rPr>
              <a:t>/audio/</a:t>
            </a:r>
            <a:r>
              <a:rPr lang="hr-HR" dirty="0" err="1" smtClean="0">
                <a:hlinkClick r:id="rId5"/>
              </a:rPr>
              <a:t>25_ms_walker.mp3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7" name="25_ms_walk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62825" y="5067300"/>
            <a:ext cx="609600" cy="6096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128964" y="342900"/>
            <a:ext cx="400050" cy="3857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/>
          <p:cNvSpPr/>
          <p:nvPr/>
        </p:nvSpPr>
        <p:spPr>
          <a:xfrm>
            <a:off x="2495553" y="1401336"/>
            <a:ext cx="833436" cy="3857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/>
          <p:cNvSpPr/>
          <p:nvPr/>
        </p:nvSpPr>
        <p:spPr>
          <a:xfrm>
            <a:off x="4567239" y="2738438"/>
            <a:ext cx="1476374" cy="3857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/>
          <p:cNvSpPr/>
          <p:nvPr/>
        </p:nvSpPr>
        <p:spPr>
          <a:xfrm>
            <a:off x="338137" y="3111658"/>
            <a:ext cx="1662113" cy="3857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Oval 11"/>
          <p:cNvSpPr/>
          <p:nvPr/>
        </p:nvSpPr>
        <p:spPr>
          <a:xfrm>
            <a:off x="971550" y="3402170"/>
            <a:ext cx="542925" cy="3857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Oval 12"/>
          <p:cNvSpPr/>
          <p:nvPr/>
        </p:nvSpPr>
        <p:spPr>
          <a:xfrm>
            <a:off x="3755233" y="3787933"/>
            <a:ext cx="2473820" cy="3667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Oval 13"/>
          <p:cNvSpPr/>
          <p:nvPr/>
        </p:nvSpPr>
        <p:spPr>
          <a:xfrm>
            <a:off x="642938" y="4078445"/>
            <a:ext cx="657224" cy="4102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Oval 14"/>
          <p:cNvSpPr/>
          <p:nvPr/>
        </p:nvSpPr>
        <p:spPr>
          <a:xfrm>
            <a:off x="2314575" y="6123602"/>
            <a:ext cx="1266678" cy="5483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118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2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2975" y="485775"/>
            <a:ext cx="97583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Think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Razmisli i odgovori na pitanja.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71512" y="1713549"/>
            <a:ext cx="103012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600" dirty="0" smtClean="0"/>
              <a:t>At </a:t>
            </a:r>
            <a:r>
              <a:rPr lang="hr-HR" sz="2600" dirty="0" err="1" smtClean="0"/>
              <a:t>what</a:t>
            </a:r>
            <a:r>
              <a:rPr lang="hr-HR" sz="2600" dirty="0" smtClean="0"/>
              <a:t> time </a:t>
            </a:r>
            <a:r>
              <a:rPr lang="hr-HR" sz="2600" dirty="0" err="1" smtClean="0"/>
              <a:t>does</a:t>
            </a:r>
            <a:r>
              <a:rPr lang="hr-HR" sz="2600" dirty="0" smtClean="0"/>
              <a:t> </a:t>
            </a:r>
            <a:r>
              <a:rPr lang="hr-HR" sz="2600" dirty="0" err="1" smtClean="0"/>
              <a:t>school</a:t>
            </a:r>
            <a:r>
              <a:rPr lang="hr-HR" sz="2600" dirty="0" smtClean="0"/>
              <a:t> start?</a:t>
            </a:r>
          </a:p>
          <a:p>
            <a:pPr algn="ctr"/>
            <a:r>
              <a:rPr lang="hr-HR" sz="2600" i="1" dirty="0" smtClean="0"/>
              <a:t>U koliko sati počinje škola?</a:t>
            </a:r>
          </a:p>
          <a:p>
            <a:pPr algn="ctr"/>
            <a:endParaRPr lang="hr-HR" sz="2600" i="1" dirty="0" smtClean="0"/>
          </a:p>
          <a:p>
            <a:pPr algn="ctr"/>
            <a:r>
              <a:rPr lang="hr-HR" sz="2600" dirty="0" smtClean="0"/>
              <a:t>At </a:t>
            </a:r>
            <a:r>
              <a:rPr lang="hr-HR" sz="2600" dirty="0" err="1" smtClean="0"/>
              <a:t>what</a:t>
            </a:r>
            <a:r>
              <a:rPr lang="hr-HR" sz="2600" dirty="0" smtClean="0"/>
              <a:t> time 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usually</a:t>
            </a:r>
            <a:r>
              <a:rPr lang="hr-HR" sz="2600" dirty="0" smtClean="0"/>
              <a:t> </a:t>
            </a:r>
            <a:r>
              <a:rPr lang="hr-HR" sz="2600" dirty="0" err="1" smtClean="0"/>
              <a:t>go</a:t>
            </a:r>
            <a:r>
              <a:rPr lang="hr-HR" sz="2600" dirty="0" smtClean="0"/>
              <a:t> home?</a:t>
            </a:r>
          </a:p>
          <a:p>
            <a:pPr algn="ctr"/>
            <a:r>
              <a:rPr lang="hr-HR" sz="2600" i="1" dirty="0" smtClean="0"/>
              <a:t>U koliko sati obično ideš kući?</a:t>
            </a:r>
          </a:p>
          <a:p>
            <a:pPr algn="ctr"/>
            <a:endParaRPr lang="hr-HR" sz="2600" i="1" dirty="0" smtClean="0"/>
          </a:p>
          <a:p>
            <a:pPr algn="ctr"/>
            <a:r>
              <a:rPr lang="hr-HR" sz="2600" dirty="0" err="1" smtClean="0"/>
              <a:t>Is</a:t>
            </a:r>
            <a:r>
              <a:rPr lang="hr-HR" sz="2600" dirty="0" smtClean="0"/>
              <a:t> </a:t>
            </a:r>
            <a:r>
              <a:rPr lang="hr-HR" sz="2600" dirty="0" err="1" smtClean="0"/>
              <a:t>that</a:t>
            </a:r>
            <a:r>
              <a:rPr lang="hr-HR" sz="2600" dirty="0" smtClean="0"/>
              <a:t> </a:t>
            </a:r>
            <a:r>
              <a:rPr lang="hr-HR" sz="2600" dirty="0" err="1" smtClean="0"/>
              <a:t>too</a:t>
            </a:r>
            <a:r>
              <a:rPr lang="hr-HR" sz="2600" dirty="0" smtClean="0"/>
              <a:t> </a:t>
            </a:r>
            <a:r>
              <a:rPr lang="hr-HR" sz="2600" dirty="0" err="1" smtClean="0"/>
              <a:t>long</a:t>
            </a:r>
            <a:r>
              <a:rPr lang="hr-HR" sz="2600" dirty="0" smtClean="0"/>
              <a:t> </a:t>
            </a:r>
            <a:r>
              <a:rPr lang="hr-HR" sz="2600" dirty="0" err="1" smtClean="0"/>
              <a:t>or</a:t>
            </a:r>
            <a:r>
              <a:rPr lang="hr-HR" sz="2600" dirty="0" smtClean="0"/>
              <a:t> </a:t>
            </a:r>
            <a:r>
              <a:rPr lang="hr-HR" sz="2600" dirty="0" err="1" smtClean="0"/>
              <a:t>too</a:t>
            </a:r>
            <a:r>
              <a:rPr lang="hr-HR" sz="2600" dirty="0" smtClean="0"/>
              <a:t> short?</a:t>
            </a:r>
          </a:p>
          <a:p>
            <a:pPr algn="ctr"/>
            <a:r>
              <a:rPr lang="hr-HR" sz="2600" i="1" dirty="0" smtClean="0"/>
              <a:t>Po tvom mišljenju, provodiš li u školi previše ili premalo vremena?</a:t>
            </a:r>
          </a:p>
          <a:p>
            <a:pPr algn="ctr"/>
            <a:endParaRPr lang="hr-HR" sz="2600" i="1" dirty="0" smtClean="0"/>
          </a:p>
          <a:p>
            <a:pPr algn="ctr"/>
            <a:r>
              <a:rPr lang="hr-HR" sz="2600" dirty="0" smtClean="0"/>
              <a:t>Do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like</a:t>
            </a:r>
            <a:r>
              <a:rPr lang="hr-HR" sz="2600" dirty="0" smtClean="0"/>
              <a:t> </a:t>
            </a:r>
            <a:r>
              <a:rPr lang="hr-HR" sz="2600" dirty="0" err="1" smtClean="0"/>
              <a:t>being</a:t>
            </a:r>
            <a:r>
              <a:rPr lang="hr-HR" sz="2600" dirty="0" smtClean="0"/>
              <a:t> at </a:t>
            </a:r>
            <a:r>
              <a:rPr lang="hr-HR" sz="2600" dirty="0" err="1" smtClean="0"/>
              <a:t>school</a:t>
            </a:r>
            <a:r>
              <a:rPr lang="hr-HR" sz="2600" dirty="0" smtClean="0"/>
              <a:t>? </a:t>
            </a:r>
            <a:r>
              <a:rPr lang="hr-HR" sz="2600" dirty="0" err="1" smtClean="0"/>
              <a:t>Why</a:t>
            </a:r>
            <a:r>
              <a:rPr lang="hr-HR" sz="2600" dirty="0" smtClean="0"/>
              <a:t>?</a:t>
            </a:r>
          </a:p>
          <a:p>
            <a:pPr algn="ctr"/>
            <a:r>
              <a:rPr lang="hr-HR" sz="2600" i="1" dirty="0" smtClean="0"/>
              <a:t>Voliš li biti u školi? Zašto?</a:t>
            </a:r>
          </a:p>
          <a:p>
            <a:pPr algn="ctr"/>
            <a:endParaRPr lang="hr-HR" sz="2600" dirty="0" smtClean="0"/>
          </a:p>
        </p:txBody>
      </p:sp>
    </p:spTree>
    <p:extLst>
      <p:ext uri="{BB962C8B-B14F-4D97-AF65-F5344CB8AC3E}">
        <p14:creationId xmlns:p14="http://schemas.microsoft.com/office/powerpoint/2010/main" val="39363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00289" y="1421429"/>
            <a:ext cx="340042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400" i="1" dirty="0" smtClean="0"/>
          </a:p>
          <a:p>
            <a:pPr>
              <a:lnSpc>
                <a:spcPct val="150000"/>
              </a:lnSpc>
            </a:pPr>
            <a:r>
              <a:rPr lang="hr-HR" sz="2400" dirty="0" smtClean="0"/>
              <a:t>a </a:t>
            </a:r>
            <a:r>
              <a:rPr lang="hr-HR" sz="2400" dirty="0" err="1" smtClean="0"/>
              <a:t>sleepyhead</a:t>
            </a:r>
            <a:r>
              <a:rPr lang="hr-HR" sz="2400" dirty="0" smtClean="0"/>
              <a:t> = 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have</a:t>
            </a:r>
            <a:r>
              <a:rPr lang="hr-HR" sz="2400" dirty="0" smtClean="0"/>
              <a:t> a </a:t>
            </a:r>
            <a:r>
              <a:rPr lang="hr-HR" sz="2400" dirty="0" err="1" smtClean="0"/>
              <a:t>shower</a:t>
            </a:r>
            <a:r>
              <a:rPr lang="hr-HR" sz="2400" dirty="0" smtClean="0"/>
              <a:t> =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get</a:t>
            </a:r>
            <a:r>
              <a:rPr lang="hr-HR" sz="2400" dirty="0" smtClean="0"/>
              <a:t> </a:t>
            </a:r>
            <a:r>
              <a:rPr lang="hr-HR" sz="2400" dirty="0" err="1" smtClean="0"/>
              <a:t>dressed</a:t>
            </a:r>
            <a:r>
              <a:rPr lang="hr-HR" sz="2400" dirty="0" smtClean="0"/>
              <a:t> =</a:t>
            </a:r>
          </a:p>
          <a:p>
            <a:pPr>
              <a:lnSpc>
                <a:spcPct val="150000"/>
              </a:lnSpc>
            </a:pPr>
            <a:r>
              <a:rPr lang="hr-HR" sz="2400" dirty="0" err="1"/>
              <a:t>s</a:t>
            </a:r>
            <a:r>
              <a:rPr lang="hr-HR" sz="2400" dirty="0" err="1" smtClean="0"/>
              <a:t>ubway</a:t>
            </a:r>
            <a:r>
              <a:rPr lang="hr-HR" sz="2400" dirty="0" smtClean="0"/>
              <a:t> =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get</a:t>
            </a:r>
            <a:r>
              <a:rPr lang="hr-HR" sz="2400" dirty="0" smtClean="0"/>
              <a:t> home =</a:t>
            </a:r>
          </a:p>
          <a:p>
            <a:endParaRPr lang="hr-HR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405312" y="1881392"/>
            <a:ext cx="184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spavalica</a:t>
            </a:r>
            <a:endParaRPr lang="hr-HR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512395" y="2443252"/>
            <a:ext cx="184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t</a:t>
            </a:r>
            <a:r>
              <a:rPr lang="hr-HR" sz="2400" i="1" dirty="0" smtClean="0"/>
              <a:t>uširati se</a:t>
            </a:r>
            <a:endParaRPr lang="hr-HR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181475" y="2991089"/>
            <a:ext cx="184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odjenuti se</a:t>
            </a:r>
            <a:endParaRPr lang="hr-HR" i="1" dirty="0"/>
          </a:p>
        </p:txBody>
      </p:sp>
      <p:sp>
        <p:nvSpPr>
          <p:cNvPr id="8" name="Rectangle 7"/>
          <p:cNvSpPr/>
          <p:nvPr/>
        </p:nvSpPr>
        <p:spPr>
          <a:xfrm>
            <a:off x="3610501" y="3552949"/>
            <a:ext cx="2744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i="1" dirty="0"/>
              <a:t>podzemna željeznica</a:t>
            </a:r>
            <a:endParaRPr lang="hr-HR" sz="2400" dirty="0"/>
          </a:p>
        </p:txBody>
      </p:sp>
      <p:sp>
        <p:nvSpPr>
          <p:cNvPr id="9" name="Rectangle 8"/>
          <p:cNvSpPr/>
          <p:nvPr/>
        </p:nvSpPr>
        <p:spPr>
          <a:xfrm>
            <a:off x="3944429" y="3929442"/>
            <a:ext cx="1489510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i="1" dirty="0"/>
              <a:t>doći doma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39" y="604454"/>
            <a:ext cx="8301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words</a:t>
            </a:r>
            <a:r>
              <a:rPr lang="hr-HR" sz="2400" dirty="0" smtClean="0"/>
              <a:t> </a:t>
            </a:r>
            <a:r>
              <a:rPr lang="hr-HR" sz="2400" dirty="0" err="1" smtClean="0"/>
              <a:t>mean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ove riječi znače?</a:t>
            </a:r>
            <a:endParaRPr lang="hr-HR" sz="2400" i="1" dirty="0"/>
          </a:p>
        </p:txBody>
      </p:sp>
      <p:sp>
        <p:nvSpPr>
          <p:cNvPr id="2" name="Rectangle 1"/>
          <p:cNvSpPr/>
          <p:nvPr/>
        </p:nvSpPr>
        <p:spPr>
          <a:xfrm>
            <a:off x="642939" y="457200"/>
            <a:ext cx="8843961" cy="435768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51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1" y="2246985"/>
            <a:ext cx="6562725" cy="2523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889" y="829924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again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answer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questions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Ponovno pročitaj tekst i odgovori na pitanja.</a:t>
            </a:r>
            <a:endParaRPr lang="hr-HR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081834" y="1060756"/>
            <a:ext cx="5110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first</a:t>
            </a:r>
            <a:r>
              <a:rPr lang="hr-HR" sz="2400" dirty="0" smtClean="0"/>
              <a:t> </a:t>
            </a:r>
            <a:r>
              <a:rPr lang="hr-HR" sz="2400" dirty="0" err="1" smtClean="0"/>
              <a:t>thing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morning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najprije radi ujutro?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081837" y="2482423"/>
            <a:ext cx="5110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</a:t>
            </a:r>
            <a:r>
              <a:rPr lang="hr-HR" sz="2400" dirty="0" err="1" smtClean="0"/>
              <a:t>have</a:t>
            </a:r>
            <a:r>
              <a:rPr lang="hr-HR" sz="2400" dirty="0" smtClean="0"/>
              <a:t> for </a:t>
            </a:r>
            <a:r>
              <a:rPr lang="hr-HR" sz="2400" dirty="0" err="1" smtClean="0"/>
              <a:t>breakfast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jede za doručak?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081835" y="3569870"/>
            <a:ext cx="5110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do </a:t>
            </a:r>
            <a:r>
              <a:rPr lang="hr-HR" sz="2400" dirty="0" err="1" smtClean="0"/>
              <a:t>after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</a:t>
            </a:r>
            <a:r>
              <a:rPr lang="hr-HR" sz="2400" dirty="0" err="1" smtClean="0"/>
              <a:t>wakes</a:t>
            </a:r>
            <a:r>
              <a:rPr lang="hr-HR" sz="2400" dirty="0" smtClean="0"/>
              <a:t> </a:t>
            </a:r>
            <a:r>
              <a:rPr lang="hr-HR" sz="2400" dirty="0" err="1" smtClean="0"/>
              <a:t>Tia</a:t>
            </a:r>
            <a:r>
              <a:rPr lang="hr-HR" sz="2400" dirty="0" smtClean="0"/>
              <a:t> </a:t>
            </a:r>
            <a:r>
              <a:rPr lang="hr-HR" sz="2400" dirty="0" err="1" smtClean="0"/>
              <a:t>up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radi nakon što probudi </a:t>
            </a:r>
            <a:r>
              <a:rPr lang="hr-HR" sz="2400" i="1" dirty="0" err="1" smtClean="0"/>
              <a:t>Tiju</a:t>
            </a:r>
            <a:r>
              <a:rPr lang="hr-HR" sz="2400" i="1" dirty="0" smtClean="0"/>
              <a:t>?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246669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2889" y="829924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again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answer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questions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Ponovno pročitaj tekst i odgovori na pitanja.</a:t>
            </a:r>
            <a:endParaRPr lang="hr-HR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081834" y="1060756"/>
            <a:ext cx="5110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How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</a:t>
            </a:r>
            <a:r>
              <a:rPr lang="hr-HR" sz="2400" dirty="0" err="1" smtClean="0"/>
              <a:t>get</a:t>
            </a:r>
            <a:r>
              <a:rPr lang="hr-HR" sz="2400" dirty="0" smtClean="0"/>
              <a:t> to </a:t>
            </a:r>
            <a:r>
              <a:rPr lang="hr-HR" sz="2400" dirty="0" err="1" smtClean="0"/>
              <a:t>work</a:t>
            </a:r>
            <a:r>
              <a:rPr lang="hr-HR" sz="2400" dirty="0" smtClean="0"/>
              <a:t>?</a:t>
            </a:r>
            <a:br>
              <a:rPr lang="hr-HR" sz="2400" dirty="0" smtClean="0"/>
            </a:br>
            <a:r>
              <a:rPr lang="hr-HR" sz="2400" i="1" dirty="0" smtClean="0"/>
              <a:t>Kako ide na posao?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081833" y="2168098"/>
            <a:ext cx="5110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is</a:t>
            </a:r>
            <a:r>
              <a:rPr lang="hr-HR" sz="2400" dirty="0" smtClean="0"/>
              <a:t> </a:t>
            </a:r>
            <a:r>
              <a:rPr lang="hr-HR" sz="2400" dirty="0" err="1" smtClean="0"/>
              <a:t>subway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je „</a:t>
            </a:r>
            <a:r>
              <a:rPr lang="hr-HR" sz="2400" i="1" dirty="0" err="1" smtClean="0"/>
              <a:t>subway</a:t>
            </a:r>
            <a:r>
              <a:rPr lang="hr-HR" sz="2400" i="1" dirty="0" smtClean="0"/>
              <a:t>”?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81832" y="3275440"/>
            <a:ext cx="51101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How </a:t>
            </a:r>
            <a:r>
              <a:rPr lang="hr-HR" sz="2400" dirty="0" err="1" smtClean="0"/>
              <a:t>long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it</a:t>
            </a:r>
            <a:r>
              <a:rPr lang="hr-HR" sz="2400" dirty="0" smtClean="0"/>
              <a:t> take for </a:t>
            </a:r>
            <a:r>
              <a:rPr lang="hr-HR" sz="2400" dirty="0" err="1" smtClean="0"/>
              <a:t>her</a:t>
            </a:r>
            <a:r>
              <a:rPr lang="hr-HR" sz="2400" dirty="0" smtClean="0"/>
              <a:t> to </a:t>
            </a:r>
            <a:r>
              <a:rPr lang="hr-HR" sz="2400" dirty="0" err="1" smtClean="0"/>
              <a:t>get</a:t>
            </a:r>
            <a:r>
              <a:rPr lang="hr-HR" sz="2400" dirty="0" smtClean="0"/>
              <a:t> </a:t>
            </a:r>
            <a:r>
              <a:rPr lang="hr-HR" sz="2400" dirty="0" err="1" smtClean="0"/>
              <a:t>from</a:t>
            </a:r>
            <a:r>
              <a:rPr lang="hr-HR" sz="2400" dirty="0" smtClean="0"/>
              <a:t> </a:t>
            </a:r>
            <a:r>
              <a:rPr lang="hr-HR" sz="2400" dirty="0" err="1" smtClean="0"/>
              <a:t>work</a:t>
            </a:r>
            <a:r>
              <a:rPr lang="hr-HR" sz="2400" dirty="0" smtClean="0"/>
              <a:t> to home?</a:t>
            </a:r>
          </a:p>
          <a:p>
            <a:r>
              <a:rPr lang="hr-HR" sz="2400" i="1" dirty="0" smtClean="0"/>
              <a:t>Koliko joj je vremena potrebno da dođe kući s posla?</a:t>
            </a:r>
            <a:endParaRPr lang="hr-HR" sz="24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9" y="1880161"/>
            <a:ext cx="6405562" cy="203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2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2889" y="829924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again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answer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questions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Ponovno pročitaj tekst i odgovori na pitanja.</a:t>
            </a:r>
            <a:endParaRPr lang="hr-HR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767504" y="1831091"/>
            <a:ext cx="5110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How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</a:t>
            </a:r>
            <a:r>
              <a:rPr lang="hr-HR" sz="2400" dirty="0" err="1" smtClean="0"/>
              <a:t>feel</a:t>
            </a:r>
            <a:r>
              <a:rPr lang="hr-HR" sz="2400" dirty="0" smtClean="0"/>
              <a:t> </a:t>
            </a:r>
            <a:r>
              <a:rPr lang="hr-HR" sz="2400" dirty="0" err="1" smtClean="0"/>
              <a:t>about</a:t>
            </a:r>
            <a:r>
              <a:rPr lang="hr-HR" sz="2400" dirty="0" smtClean="0"/>
              <a:t> </a:t>
            </a:r>
            <a:r>
              <a:rPr lang="hr-HR" sz="2400" dirty="0" err="1" smtClean="0"/>
              <a:t>having</a:t>
            </a:r>
            <a:r>
              <a:rPr lang="hr-HR" sz="2400" dirty="0" smtClean="0"/>
              <a:t> </a:t>
            </a:r>
            <a:r>
              <a:rPr lang="hr-HR" sz="2400" dirty="0" err="1" smtClean="0"/>
              <a:t>dinner</a:t>
            </a:r>
            <a:r>
              <a:rPr lang="hr-HR" sz="2400" dirty="0" smtClean="0"/>
              <a:t>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dirty="0" err="1" smtClean="0"/>
              <a:t>her</a:t>
            </a:r>
            <a:r>
              <a:rPr lang="hr-HR" sz="2400" dirty="0" smtClean="0"/>
              <a:t> </a:t>
            </a:r>
            <a:r>
              <a:rPr lang="hr-HR" sz="2400" dirty="0" err="1" smtClean="0"/>
              <a:t>family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Kako se osjeća kad večera s obitelji?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767504" y="3313539"/>
            <a:ext cx="5110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they</a:t>
            </a:r>
            <a:r>
              <a:rPr lang="hr-HR" sz="2400" dirty="0" smtClean="0"/>
              <a:t> do </a:t>
            </a:r>
            <a:r>
              <a:rPr lang="hr-HR" sz="2400" dirty="0" err="1" smtClean="0"/>
              <a:t>during</a:t>
            </a:r>
            <a:r>
              <a:rPr lang="hr-HR" sz="2400" dirty="0" smtClean="0"/>
              <a:t> </a:t>
            </a:r>
            <a:r>
              <a:rPr lang="hr-HR" sz="2400" dirty="0" err="1" smtClean="0"/>
              <a:t>dinner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rade tijekom večere?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9" y="2028825"/>
            <a:ext cx="5402408" cy="340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9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20" y="2147823"/>
            <a:ext cx="11742368" cy="26432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3" y="571501"/>
            <a:ext cx="10144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Match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expressions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Poveži odgovarajuće dijelove izraza.</a:t>
            </a:r>
            <a:endParaRPr lang="hr-HR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386013" y="3128963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7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6013" y="4005113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6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82013" y="2898130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82013" y="3774280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53438" y="3312615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1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82013" y="4131610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873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4676" y="600075"/>
            <a:ext cx="4914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words</a:t>
            </a:r>
            <a:r>
              <a:rPr lang="hr-HR" sz="2400" dirty="0" smtClean="0"/>
              <a:t> </a:t>
            </a:r>
            <a:r>
              <a:rPr lang="hr-HR" sz="2400" dirty="0" err="1" smtClean="0"/>
              <a:t>mean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znače ovi izrazi?</a:t>
            </a:r>
            <a:endParaRPr lang="hr-HR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128713" y="2138362"/>
            <a:ext cx="1085850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dirty="0" smtClean="0"/>
              <a:t>do </a:t>
            </a:r>
            <a:r>
              <a:rPr lang="hr-HR" sz="2400" dirty="0" err="1" smtClean="0"/>
              <a:t>homework</a:t>
            </a:r>
            <a:r>
              <a:rPr lang="hr-HR" sz="2400" dirty="0" smtClean="0"/>
              <a:t> =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read</a:t>
            </a:r>
            <a:r>
              <a:rPr lang="hr-HR" sz="2400" dirty="0" smtClean="0"/>
              <a:t> a magazine =</a:t>
            </a:r>
          </a:p>
          <a:p>
            <a:pPr>
              <a:lnSpc>
                <a:spcPct val="150000"/>
              </a:lnSpc>
            </a:pPr>
            <a:r>
              <a:rPr lang="hr-HR" sz="2400" dirty="0" smtClean="0"/>
              <a:t>talk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dirty="0" err="1" smtClean="0"/>
              <a:t>friends</a:t>
            </a:r>
            <a:r>
              <a:rPr lang="hr-HR" sz="2400" dirty="0" smtClean="0"/>
              <a:t> on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phone</a:t>
            </a:r>
            <a:r>
              <a:rPr lang="hr-HR" sz="2400" dirty="0" smtClean="0"/>
              <a:t>  =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someone</a:t>
            </a:r>
            <a:r>
              <a:rPr lang="hr-HR" sz="2400" dirty="0" smtClean="0"/>
              <a:t> =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go</a:t>
            </a:r>
            <a:r>
              <a:rPr lang="hr-HR" sz="2400" dirty="0" smtClean="0"/>
              <a:t> </a:t>
            </a:r>
            <a:r>
              <a:rPr lang="hr-HR" sz="2400" dirty="0" err="1" smtClean="0"/>
              <a:t>out</a:t>
            </a:r>
            <a:r>
              <a:rPr lang="hr-HR" sz="2400" dirty="0" smtClean="0"/>
              <a:t> 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00413" y="2281237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</a:t>
            </a:r>
            <a:r>
              <a:rPr lang="hr-HR" sz="2400" i="1" dirty="0" smtClean="0"/>
              <a:t>isati zadaću 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595688" y="2795649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č</a:t>
            </a:r>
            <a:r>
              <a:rPr lang="hr-HR" sz="2400" i="1" dirty="0" smtClean="0"/>
              <a:t>itati časopis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381625" y="3347442"/>
            <a:ext cx="4033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</a:t>
            </a:r>
            <a:r>
              <a:rPr lang="hr-HR" sz="2400" i="1" dirty="0" smtClean="0"/>
              <a:t>ričati s prijateljima na telefon</a:t>
            </a:r>
            <a:endParaRPr lang="hr-HR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300413" y="3914600"/>
            <a:ext cx="5357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d</a:t>
            </a:r>
            <a:r>
              <a:rPr lang="hr-HR" sz="2400" i="1" dirty="0" smtClean="0"/>
              <a:t>opisivati se s nekim (putem </a:t>
            </a:r>
            <a:r>
              <a:rPr lang="hr-HR" sz="2400" i="1" dirty="0" err="1" smtClean="0"/>
              <a:t>sms</a:t>
            </a:r>
            <a:r>
              <a:rPr lang="hr-HR" sz="2400" i="1" dirty="0" smtClean="0"/>
              <a:t> poruke)</a:t>
            </a:r>
            <a:endParaRPr lang="hr-HR" sz="2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52688" y="4429012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i</a:t>
            </a:r>
            <a:r>
              <a:rPr lang="hr-HR" sz="2400" i="1" dirty="0" smtClean="0"/>
              <a:t>ći vani</a:t>
            </a:r>
            <a:endParaRPr lang="hr-HR" sz="2400" i="1" dirty="0"/>
          </a:p>
        </p:txBody>
      </p:sp>
      <p:sp>
        <p:nvSpPr>
          <p:cNvPr id="2" name="Rectangle 1"/>
          <p:cNvSpPr/>
          <p:nvPr/>
        </p:nvSpPr>
        <p:spPr>
          <a:xfrm>
            <a:off x="757238" y="600075"/>
            <a:ext cx="9401175" cy="468630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439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919161"/>
            <a:ext cx="7613631" cy="1338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0150" y="2571750"/>
            <a:ext cx="104013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Opiši jedan tipičan dan svojih roditelja (mame ili tate) ili nekog drugog starijeg člana obitelji. Opiši dan u šest rečenica: dvije rečenice neka se odnose na jutro, dvije rečenice na popodne i dvije rečenice o večeri. Opis napiši u svoju bilježnicu.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9319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86338" cy="6842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15025" y="542925"/>
            <a:ext cx="52863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Open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workbook</a:t>
            </a:r>
            <a:r>
              <a:rPr lang="hr-HR" sz="2600" dirty="0" smtClean="0"/>
              <a:t> at </a:t>
            </a:r>
            <a:r>
              <a:rPr lang="hr-HR" sz="2600" dirty="0" err="1" smtClean="0"/>
              <a:t>page</a:t>
            </a:r>
            <a:r>
              <a:rPr lang="hr-HR" sz="2600" dirty="0" smtClean="0"/>
              <a:t> 34.</a:t>
            </a:r>
            <a:endParaRPr lang="hr-HR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3" y="1683581"/>
            <a:ext cx="11901487" cy="4879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1713" y="2428875"/>
            <a:ext cx="417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It’s</a:t>
            </a:r>
            <a:r>
              <a:rPr lang="hr-HR" sz="2400" dirty="0" smtClean="0">
                <a:solidFill>
                  <a:srgbClr val="FF0000"/>
                </a:solidFill>
              </a:rPr>
              <a:t> a </a:t>
            </a:r>
            <a:r>
              <a:rPr lang="hr-HR" sz="2400" dirty="0" err="1" smtClean="0">
                <a:solidFill>
                  <a:srgbClr val="FF0000"/>
                </a:solidFill>
              </a:rPr>
              <a:t>quarter</a:t>
            </a:r>
            <a:r>
              <a:rPr lang="hr-HR" sz="2400" dirty="0" smtClean="0">
                <a:solidFill>
                  <a:srgbClr val="FF0000"/>
                </a:solidFill>
              </a:rPr>
              <a:t> past one.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1713" y="3569531"/>
            <a:ext cx="417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It’s</a:t>
            </a:r>
            <a:r>
              <a:rPr lang="hr-HR" sz="2400" dirty="0" smtClean="0">
                <a:solidFill>
                  <a:srgbClr val="FF0000"/>
                </a:solidFill>
              </a:rPr>
              <a:t> half past </a:t>
            </a:r>
            <a:r>
              <a:rPr lang="hr-HR" sz="2400" dirty="0" err="1" smtClean="0">
                <a:solidFill>
                  <a:srgbClr val="FF0000"/>
                </a:solidFill>
              </a:rPr>
              <a:t>seven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8838" y="4710187"/>
            <a:ext cx="468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It’s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twenty-five</a:t>
            </a:r>
            <a:r>
              <a:rPr lang="hr-HR" sz="2400" dirty="0" smtClean="0">
                <a:solidFill>
                  <a:srgbClr val="FF0000"/>
                </a:solidFill>
              </a:rPr>
              <a:t> (</a:t>
            </a:r>
            <a:r>
              <a:rPr lang="hr-HR" sz="2400" dirty="0" err="1" smtClean="0">
                <a:solidFill>
                  <a:srgbClr val="FF0000"/>
                </a:solidFill>
              </a:rPr>
              <a:t>minutes</a:t>
            </a:r>
            <a:r>
              <a:rPr lang="hr-HR" sz="2400" dirty="0" smtClean="0">
                <a:solidFill>
                  <a:srgbClr val="FF0000"/>
                </a:solidFill>
              </a:rPr>
              <a:t>) past </a:t>
            </a:r>
            <a:r>
              <a:rPr lang="hr-HR" sz="2400" dirty="0" err="1" smtClean="0">
                <a:solidFill>
                  <a:srgbClr val="FF0000"/>
                </a:solidFill>
              </a:rPr>
              <a:t>nine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81989" y="2457338"/>
            <a:ext cx="417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It’s</a:t>
            </a:r>
            <a:r>
              <a:rPr lang="hr-HR" sz="2400" dirty="0" smtClean="0">
                <a:solidFill>
                  <a:srgbClr val="FF0000"/>
                </a:solidFill>
              </a:rPr>
              <a:t> a </a:t>
            </a:r>
            <a:r>
              <a:rPr lang="hr-HR" sz="2400" dirty="0" err="1" smtClean="0">
                <a:solidFill>
                  <a:srgbClr val="FF0000"/>
                </a:solidFill>
              </a:rPr>
              <a:t>seven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o’clock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1989" y="3629877"/>
            <a:ext cx="417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It’s</a:t>
            </a:r>
            <a:r>
              <a:rPr lang="hr-HR" sz="2400" dirty="0" smtClean="0">
                <a:solidFill>
                  <a:srgbClr val="FF0000"/>
                </a:solidFill>
              </a:rPr>
              <a:t> a </a:t>
            </a:r>
            <a:r>
              <a:rPr lang="hr-HR" sz="2400" dirty="0" err="1" smtClean="0">
                <a:solidFill>
                  <a:srgbClr val="FF0000"/>
                </a:solidFill>
              </a:rPr>
              <a:t>quarter</a:t>
            </a:r>
            <a:r>
              <a:rPr lang="hr-HR" sz="2400" dirty="0" smtClean="0">
                <a:solidFill>
                  <a:srgbClr val="FF0000"/>
                </a:solidFill>
              </a:rPr>
              <a:t> to </a:t>
            </a:r>
            <a:r>
              <a:rPr lang="hr-HR" sz="2400" dirty="0" err="1" smtClean="0">
                <a:solidFill>
                  <a:srgbClr val="FF0000"/>
                </a:solidFill>
              </a:rPr>
              <a:t>nine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17" y="1585913"/>
            <a:ext cx="11602002" cy="44862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14463" y="814388"/>
            <a:ext cx="97297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Pročitaj zagonetke i odgovori na pitanja.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842963" y="5100638"/>
            <a:ext cx="3829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>
                <a:solidFill>
                  <a:srgbClr val="FF0000"/>
                </a:solidFill>
              </a:rPr>
              <a:t>No, </a:t>
            </a:r>
            <a:r>
              <a:rPr lang="hr-HR" sz="2400" dirty="0" err="1" smtClean="0">
                <a:solidFill>
                  <a:srgbClr val="FF0000"/>
                </a:solidFill>
              </a:rPr>
              <a:t>she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isn’t</a:t>
            </a:r>
            <a:r>
              <a:rPr lang="hr-HR" sz="2400" dirty="0" smtClean="0">
                <a:solidFill>
                  <a:srgbClr val="FF0000"/>
                </a:solidFill>
              </a:rPr>
              <a:t>. </a:t>
            </a:r>
            <a:r>
              <a:rPr lang="hr-HR" sz="2400" dirty="0" err="1" smtClean="0">
                <a:solidFill>
                  <a:srgbClr val="FF0000"/>
                </a:solidFill>
              </a:rPr>
              <a:t>She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</a:rPr>
              <a:t>arrives</a:t>
            </a:r>
            <a:r>
              <a:rPr lang="hr-HR" sz="2400" dirty="0" smtClean="0">
                <a:solidFill>
                  <a:srgbClr val="FF0000"/>
                </a:solidFill>
              </a:rPr>
              <a:t> to </a:t>
            </a:r>
            <a:r>
              <a:rPr lang="hr-HR" sz="2400" dirty="0" err="1" smtClean="0">
                <a:solidFill>
                  <a:srgbClr val="FF0000"/>
                </a:solidFill>
              </a:rPr>
              <a:t>school</a:t>
            </a:r>
            <a:r>
              <a:rPr lang="hr-HR" sz="2400" dirty="0" smtClean="0">
                <a:solidFill>
                  <a:srgbClr val="FF0000"/>
                </a:solidFill>
              </a:rPr>
              <a:t> at 8.45 </a:t>
            </a:r>
            <a:r>
              <a:rPr lang="hr-HR" sz="2400" dirty="0" err="1" smtClean="0">
                <a:solidFill>
                  <a:srgbClr val="FF0000"/>
                </a:solidFill>
              </a:rPr>
              <a:t>a.m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7388" y="5100637"/>
            <a:ext cx="4691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>
                <a:solidFill>
                  <a:srgbClr val="FF0000"/>
                </a:solidFill>
              </a:rPr>
              <a:t>He </a:t>
            </a:r>
            <a:r>
              <a:rPr lang="hr-HR" sz="2400" dirty="0" err="1" smtClean="0">
                <a:solidFill>
                  <a:srgbClr val="FF0000"/>
                </a:solidFill>
              </a:rPr>
              <a:t>gets</a:t>
            </a:r>
            <a:r>
              <a:rPr lang="hr-HR" sz="2400" dirty="0" smtClean="0">
                <a:solidFill>
                  <a:srgbClr val="FF0000"/>
                </a:solidFill>
              </a:rPr>
              <a:t> on </a:t>
            </a:r>
            <a:r>
              <a:rPr lang="hr-HR" sz="2400" dirty="0" err="1" smtClean="0">
                <a:solidFill>
                  <a:srgbClr val="FF0000"/>
                </a:solidFill>
              </a:rPr>
              <a:t>the</a:t>
            </a:r>
            <a:r>
              <a:rPr lang="hr-HR" sz="2400" dirty="0" smtClean="0">
                <a:solidFill>
                  <a:srgbClr val="FF0000"/>
                </a:solidFill>
              </a:rPr>
              <a:t> bus at 5.45 </a:t>
            </a:r>
            <a:r>
              <a:rPr lang="hr-HR" sz="2400" dirty="0" err="1" smtClean="0">
                <a:solidFill>
                  <a:srgbClr val="FF0000"/>
                </a:solidFill>
              </a:rPr>
              <a:t>p.m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65507" y="3272909"/>
            <a:ext cx="73959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 err="1">
                <a:hlinkClick r:id="rId2"/>
              </a:rPr>
              <a:t>https</a:t>
            </a:r>
            <a:r>
              <a:rPr lang="hr-HR" sz="2400" dirty="0">
                <a:hlinkClick r:id="rId2"/>
              </a:rPr>
              <a:t>://</a:t>
            </a:r>
            <a:r>
              <a:rPr lang="hr-HR" sz="2400" dirty="0" err="1">
                <a:hlinkClick r:id="rId2"/>
              </a:rPr>
              <a:t>quizlet.com</a:t>
            </a:r>
            <a:r>
              <a:rPr lang="hr-HR" sz="2400" dirty="0">
                <a:hlinkClick r:id="rId2"/>
              </a:rPr>
              <a:t>/298537617/</a:t>
            </a:r>
            <a:r>
              <a:rPr lang="hr-HR" sz="2400" dirty="0" err="1">
                <a:hlinkClick r:id="rId2"/>
              </a:rPr>
              <a:t>daily-routine-flash-cards</a:t>
            </a:r>
            <a:r>
              <a:rPr lang="hr-HR" sz="2400" dirty="0" smtClean="0">
                <a:hlinkClick r:id="rId2"/>
              </a:rPr>
              <a:t>/</a:t>
            </a:r>
            <a:r>
              <a:rPr lang="hr-HR" sz="2400" dirty="0" smtClean="0"/>
              <a:t> </a:t>
            </a:r>
            <a:endParaRPr lang="hr-HR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000125" y="542925"/>
            <a:ext cx="102584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/>
              <a:t>Let’s</a:t>
            </a:r>
            <a:r>
              <a:rPr lang="hr-HR" sz="2800" b="1" dirty="0" smtClean="0"/>
              <a:t> </a:t>
            </a:r>
            <a:r>
              <a:rPr lang="hr-HR" sz="2800" b="1" dirty="0" err="1" smtClean="0"/>
              <a:t>revise</a:t>
            </a:r>
            <a:r>
              <a:rPr lang="hr-HR" sz="2800" b="1" dirty="0" smtClean="0"/>
              <a:t>!</a:t>
            </a:r>
          </a:p>
          <a:p>
            <a:endParaRPr lang="hr-HR" sz="2800" dirty="0"/>
          </a:p>
          <a:p>
            <a:r>
              <a:rPr lang="hr-HR" sz="2800" dirty="0" err="1" smtClean="0"/>
              <a:t>Click</a:t>
            </a:r>
            <a:r>
              <a:rPr lang="hr-HR" sz="2800" dirty="0" smtClean="0"/>
              <a:t> on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following</a:t>
            </a:r>
            <a:r>
              <a:rPr lang="hr-HR" sz="2800" dirty="0" smtClean="0"/>
              <a:t> link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revise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new</a:t>
            </a:r>
            <a:r>
              <a:rPr lang="hr-HR" sz="2800" dirty="0" smtClean="0"/>
              <a:t> </a:t>
            </a:r>
            <a:r>
              <a:rPr lang="hr-HR" sz="2800" dirty="0" err="1" smtClean="0"/>
              <a:t>words</a:t>
            </a:r>
            <a:r>
              <a:rPr lang="hr-HR" sz="2800" dirty="0" smtClean="0"/>
              <a:t> </a:t>
            </a:r>
            <a:r>
              <a:rPr lang="hr-HR" sz="2800" dirty="0" err="1" smtClean="0"/>
              <a:t>about</a:t>
            </a:r>
            <a:r>
              <a:rPr lang="hr-HR" sz="2800" dirty="0" smtClean="0"/>
              <a:t> </a:t>
            </a:r>
            <a:r>
              <a:rPr lang="hr-HR" sz="2800" dirty="0" err="1" smtClean="0"/>
              <a:t>daily</a:t>
            </a:r>
            <a:r>
              <a:rPr lang="hr-HR" sz="2800" dirty="0" smtClean="0"/>
              <a:t> </a:t>
            </a:r>
            <a:r>
              <a:rPr lang="hr-HR" sz="2800" dirty="0" err="1" smtClean="0"/>
              <a:t>routine</a:t>
            </a:r>
            <a:r>
              <a:rPr lang="hr-HR" sz="2800" dirty="0" smtClean="0"/>
              <a:t>.</a:t>
            </a:r>
          </a:p>
          <a:p>
            <a:r>
              <a:rPr lang="hr-HR" sz="2800" i="1" dirty="0" smtClean="0"/>
              <a:t>Klikni na sljedeću poveznicu i ponovi izraze vezane uz dnevnu rutinu.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352344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0" y="248922"/>
            <a:ext cx="3100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 smtClean="0"/>
              <a:t>What</a:t>
            </a:r>
            <a:r>
              <a:rPr lang="hr-HR" sz="2800" b="1" dirty="0" smtClean="0"/>
              <a:t> time </a:t>
            </a:r>
            <a:r>
              <a:rPr lang="hr-HR" sz="2800" b="1" dirty="0" err="1" smtClean="0"/>
              <a:t>is</a:t>
            </a:r>
            <a:r>
              <a:rPr lang="hr-HR" sz="2800" b="1" dirty="0" smtClean="0"/>
              <a:t> </a:t>
            </a:r>
            <a:r>
              <a:rPr lang="hr-HR" sz="2800" b="1" dirty="0" err="1" smtClean="0"/>
              <a:t>it</a:t>
            </a:r>
            <a:r>
              <a:rPr lang="hr-HR" sz="2800" b="1" dirty="0" smtClean="0"/>
              <a:t>?</a:t>
            </a:r>
          </a:p>
          <a:p>
            <a:r>
              <a:rPr lang="hr-HR" sz="2800" b="1" i="1" dirty="0" smtClean="0"/>
              <a:t>Koliko je sati? </a:t>
            </a:r>
            <a:endParaRPr lang="hr-HR" sz="2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979194" y="1399042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It’s</a:t>
            </a:r>
            <a:r>
              <a:rPr lang="hr-HR" sz="2800" dirty="0" smtClean="0"/>
              <a:t> ten </a:t>
            </a:r>
            <a:r>
              <a:rPr lang="hr-HR" sz="2800" dirty="0" err="1" smtClean="0">
                <a:solidFill>
                  <a:schemeClr val="accent6"/>
                </a:solidFill>
              </a:rPr>
              <a:t>o’clock</a:t>
            </a:r>
            <a:r>
              <a:rPr lang="hr-HR" sz="2800" dirty="0" smtClean="0">
                <a:solidFill>
                  <a:schemeClr val="accent6"/>
                </a:solidFill>
              </a:rPr>
              <a:t>.</a:t>
            </a:r>
            <a:r>
              <a:rPr lang="hr-HR" sz="2800" dirty="0" smtClean="0"/>
              <a:t> </a:t>
            </a:r>
            <a:endParaRPr lang="hr-HR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979194" y="2143422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It’s</a:t>
            </a:r>
            <a:r>
              <a:rPr lang="hr-HR" sz="2800" dirty="0" smtClean="0"/>
              <a:t> </a:t>
            </a:r>
            <a:r>
              <a:rPr lang="hr-HR" sz="2800" dirty="0" smtClean="0">
                <a:solidFill>
                  <a:schemeClr val="accent2"/>
                </a:solidFill>
              </a:rPr>
              <a:t>half past </a:t>
            </a:r>
            <a:r>
              <a:rPr lang="hr-HR" sz="2800" dirty="0" smtClean="0"/>
              <a:t>ten.</a:t>
            </a:r>
            <a:endParaRPr lang="hr-HR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979194" y="2951569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It’s</a:t>
            </a:r>
            <a:r>
              <a:rPr lang="hr-HR" sz="2800" dirty="0" smtClean="0"/>
              <a:t> </a:t>
            </a:r>
            <a:r>
              <a:rPr lang="hr-HR" sz="2800" dirty="0" err="1" smtClean="0"/>
              <a:t>four</a:t>
            </a:r>
            <a:r>
              <a:rPr lang="hr-HR" sz="2800" dirty="0" smtClean="0"/>
              <a:t> </a:t>
            </a:r>
            <a:r>
              <a:rPr lang="hr-HR" sz="2800" dirty="0" err="1" smtClean="0">
                <a:solidFill>
                  <a:schemeClr val="accent6"/>
                </a:solidFill>
              </a:rPr>
              <a:t>o’clock</a:t>
            </a:r>
            <a:r>
              <a:rPr lang="hr-HR" sz="2800" dirty="0" smtClean="0"/>
              <a:t>.</a:t>
            </a:r>
            <a:endParaRPr lang="hr-H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979194" y="3775920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It’s</a:t>
            </a:r>
            <a:r>
              <a:rPr lang="hr-HR" sz="2800" dirty="0" smtClean="0"/>
              <a:t> </a:t>
            </a:r>
            <a:r>
              <a:rPr lang="hr-HR" sz="2800" dirty="0" err="1" smtClean="0"/>
              <a:t>seven</a:t>
            </a:r>
            <a:r>
              <a:rPr lang="hr-HR" sz="2800" dirty="0" smtClean="0"/>
              <a:t> </a:t>
            </a:r>
            <a:r>
              <a:rPr lang="hr-HR" sz="2800" dirty="0" err="1" smtClean="0">
                <a:solidFill>
                  <a:schemeClr val="accent6"/>
                </a:solidFill>
              </a:rPr>
              <a:t>o’clock</a:t>
            </a:r>
            <a:r>
              <a:rPr lang="hr-HR" sz="2800" dirty="0" smtClean="0"/>
              <a:t>.</a:t>
            </a:r>
            <a:endParaRPr lang="hr-HR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979194" y="4535457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It’s</a:t>
            </a:r>
            <a:r>
              <a:rPr lang="hr-HR" sz="2800" dirty="0" smtClean="0"/>
              <a:t> </a:t>
            </a:r>
            <a:r>
              <a:rPr lang="hr-HR" sz="2800" dirty="0" smtClean="0">
                <a:solidFill>
                  <a:schemeClr val="accent2"/>
                </a:solidFill>
              </a:rPr>
              <a:t>half past </a:t>
            </a:r>
            <a:r>
              <a:rPr lang="hr-HR" sz="2800" dirty="0" err="1" smtClean="0"/>
              <a:t>eight</a:t>
            </a:r>
            <a:r>
              <a:rPr lang="hr-HR" sz="2800" dirty="0" smtClean="0"/>
              <a:t>.</a:t>
            </a:r>
            <a:endParaRPr lang="hr-HR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979194" y="5320656"/>
            <a:ext cx="508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It’s</a:t>
            </a:r>
            <a:r>
              <a:rPr lang="hr-HR" sz="2800" dirty="0" smtClean="0"/>
              <a:t> </a:t>
            </a:r>
            <a:r>
              <a:rPr lang="hr-HR" sz="2800" dirty="0" smtClean="0">
                <a:solidFill>
                  <a:schemeClr val="accent2"/>
                </a:solidFill>
              </a:rPr>
              <a:t>half past </a:t>
            </a:r>
            <a:r>
              <a:rPr lang="hr-HR" sz="2800" dirty="0" err="1" smtClean="0"/>
              <a:t>three</a:t>
            </a:r>
            <a:r>
              <a:rPr lang="hr-HR" sz="2800" dirty="0" smtClean="0"/>
              <a:t>.</a:t>
            </a:r>
            <a:endParaRPr lang="hr-HR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2193131" y="1505415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10.00</a:t>
            </a:r>
            <a:endParaRPr lang="hr-HR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93131" y="2179201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10.30</a:t>
            </a:r>
            <a:endParaRPr lang="hr-HR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325290" y="2951569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4.00</a:t>
            </a:r>
            <a:endParaRPr lang="hr-HR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325290" y="3723937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/>
              <a:t>7</a:t>
            </a:r>
            <a:r>
              <a:rPr lang="hr-HR" sz="2800" b="1" dirty="0" smtClean="0"/>
              <a:t>.00</a:t>
            </a:r>
            <a:endParaRPr lang="hr-HR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325290" y="4535457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8.30</a:t>
            </a:r>
            <a:endParaRPr lang="hr-HR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325290" y="5320656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3.30</a:t>
            </a:r>
            <a:endParaRPr lang="hr-HR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07519" y="2946023"/>
            <a:ext cx="3043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Let’s</a:t>
            </a:r>
            <a:r>
              <a:rPr lang="hr-HR" sz="2800" dirty="0" smtClean="0"/>
              <a:t> </a:t>
            </a:r>
            <a:r>
              <a:rPr lang="hr-HR" sz="2800" dirty="0" err="1" smtClean="0"/>
              <a:t>practise</a:t>
            </a:r>
            <a:r>
              <a:rPr lang="hr-HR" sz="2800" dirty="0" smtClean="0"/>
              <a:t>! </a:t>
            </a:r>
            <a:r>
              <a:rPr lang="hr-HR" sz="2800" dirty="0" smtClean="0">
                <a:sym typeface="Wingdings" panose="05000000000000000000" pitchFamily="2" charset="2"/>
              </a:rPr>
              <a:t></a:t>
            </a:r>
            <a:r>
              <a:rPr lang="hr-HR" sz="2800" dirty="0" smtClean="0"/>
              <a:t> </a:t>
            </a:r>
          </a:p>
          <a:p>
            <a:endParaRPr lang="hr-HR" sz="28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193131" y="2181261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</a:t>
            </a:r>
            <a:r>
              <a:rPr lang="hr-HR" sz="2800" b="1" dirty="0" smtClean="0">
                <a:solidFill>
                  <a:schemeClr val="accent2"/>
                </a:solidFill>
              </a:rPr>
              <a:t>30</a:t>
            </a:r>
            <a:endParaRPr lang="hr-HR" sz="2800" b="1" dirty="0">
              <a:solidFill>
                <a:schemeClr val="accent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93131" y="1517903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</a:t>
            </a:r>
            <a:r>
              <a:rPr lang="hr-HR" sz="2800" b="1" dirty="0" smtClean="0">
                <a:solidFill>
                  <a:schemeClr val="accent6"/>
                </a:solidFill>
              </a:rPr>
              <a:t>00</a:t>
            </a:r>
            <a:endParaRPr lang="hr-HR" sz="2800" b="1" dirty="0">
              <a:solidFill>
                <a:schemeClr val="accent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25290" y="2958511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4.</a:t>
            </a:r>
            <a:r>
              <a:rPr lang="hr-HR" sz="2800" b="1" dirty="0" smtClean="0">
                <a:solidFill>
                  <a:schemeClr val="accent6"/>
                </a:solidFill>
              </a:rPr>
              <a:t>00</a:t>
            </a:r>
            <a:endParaRPr lang="hr-HR" sz="2800" b="1" dirty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24904" y="2118275"/>
            <a:ext cx="3871912" cy="2092881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err="1">
                <a:solidFill>
                  <a:schemeClr val="accent6"/>
                </a:solidFill>
              </a:rPr>
              <a:t>o</a:t>
            </a:r>
            <a:r>
              <a:rPr lang="hr-HR" sz="2600" dirty="0" err="1" smtClean="0">
                <a:solidFill>
                  <a:schemeClr val="accent6"/>
                </a:solidFill>
              </a:rPr>
              <a:t>’clock</a:t>
            </a:r>
            <a:r>
              <a:rPr lang="hr-HR" sz="2600" dirty="0" smtClean="0"/>
              <a:t> = puni sat (npr. 1.00, 5.00, 11.00)</a:t>
            </a:r>
          </a:p>
          <a:p>
            <a:endParaRPr lang="hr-HR" sz="2600" dirty="0" smtClean="0"/>
          </a:p>
          <a:p>
            <a:r>
              <a:rPr lang="hr-HR" sz="2600" dirty="0">
                <a:solidFill>
                  <a:schemeClr val="accent2"/>
                </a:solidFill>
              </a:rPr>
              <a:t>h</a:t>
            </a:r>
            <a:r>
              <a:rPr lang="hr-HR" sz="2600" dirty="0" smtClean="0">
                <a:solidFill>
                  <a:schemeClr val="accent2"/>
                </a:solidFill>
              </a:rPr>
              <a:t>alf</a:t>
            </a:r>
            <a:r>
              <a:rPr lang="hr-HR" sz="2600" dirty="0" smtClean="0"/>
              <a:t> past = </a:t>
            </a:r>
            <a:r>
              <a:rPr lang="hr-HR" sz="2600" dirty="0" smtClean="0">
                <a:solidFill>
                  <a:schemeClr val="accent2"/>
                </a:solidFill>
              </a:rPr>
              <a:t>30 minuta </a:t>
            </a:r>
            <a:r>
              <a:rPr lang="hr-HR" sz="2600" dirty="0" smtClean="0"/>
              <a:t>nakon (npr. 10.30, 2.30…)</a:t>
            </a:r>
            <a:endParaRPr lang="hr-HR" sz="2600" dirty="0"/>
          </a:p>
        </p:txBody>
      </p:sp>
      <p:sp>
        <p:nvSpPr>
          <p:cNvPr id="21" name="TextBox 20"/>
          <p:cNvSpPr txBox="1"/>
          <p:nvPr/>
        </p:nvSpPr>
        <p:spPr>
          <a:xfrm>
            <a:off x="2318146" y="3723937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7.</a:t>
            </a:r>
            <a:r>
              <a:rPr lang="hr-HR" sz="2800" b="1" dirty="0" smtClean="0">
                <a:solidFill>
                  <a:schemeClr val="accent6"/>
                </a:solidFill>
              </a:rPr>
              <a:t>00</a:t>
            </a:r>
            <a:endParaRPr lang="hr-HR" sz="2800" b="1" dirty="0">
              <a:solidFill>
                <a:schemeClr val="accent6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25290" y="4543420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8.</a:t>
            </a:r>
            <a:r>
              <a:rPr lang="hr-HR" sz="2800" b="1" dirty="0" smtClean="0">
                <a:solidFill>
                  <a:schemeClr val="accent2"/>
                </a:solidFill>
              </a:rPr>
              <a:t>30</a:t>
            </a:r>
            <a:endParaRPr lang="hr-HR" sz="2800" b="1" dirty="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25290" y="5320656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3.</a:t>
            </a:r>
            <a:r>
              <a:rPr lang="hr-HR" sz="2800" b="1" dirty="0" smtClean="0">
                <a:solidFill>
                  <a:schemeClr val="accent2"/>
                </a:solidFill>
              </a:rPr>
              <a:t>30</a:t>
            </a:r>
            <a:endParaRPr lang="hr-HR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2" grpId="0"/>
      <p:bldP spid="11" grpId="0"/>
      <p:bldP spid="14" grpId="0"/>
      <p:bldP spid="15" grpId="0"/>
      <p:bldP spid="16" grpId="0"/>
      <p:bldP spid="17" grpId="0"/>
      <p:bldP spid="3" grpId="0"/>
      <p:bldP spid="3" grpId="1"/>
      <p:bldP spid="18" grpId="0"/>
      <p:bldP spid="19" grpId="0"/>
      <p:bldP spid="20" grpId="0"/>
      <p:bldP spid="4" grpId="0" animBg="1"/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=""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4" y="47620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7212" y="2460296"/>
            <a:ext cx="97489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SELF</a:t>
            </a:r>
            <a:r>
              <a:rPr lang="hr-HR" sz="2400" dirty="0" smtClean="0"/>
              <a:t> </a:t>
            </a:r>
            <a:r>
              <a:rPr lang="hr-HR" sz="2400" dirty="0" err="1" smtClean="0"/>
              <a:t>CHECK</a:t>
            </a:r>
            <a:r>
              <a:rPr lang="hr-HR" sz="2400" dirty="0" smtClean="0"/>
              <a:t>.</a:t>
            </a:r>
          </a:p>
          <a:p>
            <a:endParaRPr lang="hr-HR" sz="2400" dirty="0"/>
          </a:p>
          <a:p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69bcdfc9</a:t>
            </a:r>
            <a:r>
              <a:rPr lang="hr-HR" sz="2400" dirty="0">
                <a:hlinkClick r:id="rId4"/>
              </a:rPr>
              <a:t>-0405-</a:t>
            </a:r>
            <a:r>
              <a:rPr lang="hr-HR" sz="2400" dirty="0" err="1">
                <a:hlinkClick r:id="rId4"/>
              </a:rPr>
              <a:t>48c9</a:t>
            </a:r>
            <a:r>
              <a:rPr lang="hr-HR" sz="2400" dirty="0">
                <a:hlinkClick r:id="rId4"/>
              </a:rPr>
              <a:t>-</a:t>
            </a:r>
            <a:r>
              <a:rPr lang="hr-HR" sz="2400" dirty="0" err="1">
                <a:hlinkClick r:id="rId4"/>
              </a:rPr>
              <a:t>b5e4-5cb8704f014c</a:t>
            </a:r>
            <a:r>
              <a:rPr lang="hr-HR" sz="2400" dirty="0" smtClean="0">
                <a:hlinkClick r:id="rId4"/>
              </a:rPr>
              <a:t>/</a:t>
            </a:r>
            <a:r>
              <a:rPr lang="hr-HR" sz="2400" dirty="0" smtClean="0"/>
              <a:t> </a:t>
            </a:r>
            <a:endParaRPr lang="hr-HR" sz="2400" b="1" dirty="0" smtClean="0"/>
          </a:p>
          <a:p>
            <a:pPr algn="ctr"/>
            <a:endParaRPr lang="hr-HR" sz="2400" b="1" dirty="0" smtClean="0"/>
          </a:p>
          <a:p>
            <a:r>
              <a:rPr lang="hr-HR" sz="2400" dirty="0" smtClean="0"/>
              <a:t>Pogledaj sliku i označi točan odgovor.</a:t>
            </a:r>
            <a:endParaRPr lang="hr-HR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194743" y="986809"/>
            <a:ext cx="641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err="1" smtClean="0"/>
              <a:t>SELF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CHECK</a:t>
            </a:r>
            <a:endParaRPr lang="hr-HR" sz="3200" b="1" dirty="0"/>
          </a:p>
        </p:txBody>
      </p:sp>
    </p:spTree>
    <p:extLst>
      <p:ext uri="{BB962C8B-B14F-4D97-AF65-F5344CB8AC3E}">
        <p14:creationId xmlns:p14="http://schemas.microsoft.com/office/powerpoint/2010/main" val="203619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=""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4" y="47620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7212" y="2460296"/>
            <a:ext cx="9748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LEARN</a:t>
            </a:r>
            <a:r>
              <a:rPr lang="hr-HR" sz="2400" dirty="0" smtClean="0"/>
              <a:t> MORE.</a:t>
            </a:r>
          </a:p>
          <a:p>
            <a:endParaRPr lang="hr-HR" sz="2400" dirty="0"/>
          </a:p>
          <a:p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69bcdfc9</a:t>
            </a:r>
            <a:r>
              <a:rPr lang="hr-HR" sz="2400" dirty="0">
                <a:hlinkClick r:id="rId4"/>
              </a:rPr>
              <a:t>-0405-</a:t>
            </a:r>
            <a:r>
              <a:rPr lang="hr-HR" sz="2400" dirty="0" err="1">
                <a:hlinkClick r:id="rId4"/>
              </a:rPr>
              <a:t>48c9</a:t>
            </a:r>
            <a:r>
              <a:rPr lang="hr-HR" sz="2400" dirty="0">
                <a:hlinkClick r:id="rId4"/>
              </a:rPr>
              <a:t>-</a:t>
            </a:r>
            <a:r>
              <a:rPr lang="hr-HR" sz="2400" dirty="0" err="1">
                <a:hlinkClick r:id="rId4"/>
              </a:rPr>
              <a:t>b5e4-5cb8704f014c</a:t>
            </a:r>
            <a:r>
              <a:rPr lang="hr-HR" sz="2400" dirty="0" smtClean="0">
                <a:hlinkClick r:id="rId4"/>
              </a:rPr>
              <a:t>/</a:t>
            </a:r>
            <a:r>
              <a:rPr lang="hr-HR" sz="2400" dirty="0" smtClean="0"/>
              <a:t> </a:t>
            </a:r>
            <a:endParaRPr lang="hr-HR" sz="2400" b="1" dirty="0" smtClean="0"/>
          </a:p>
          <a:p>
            <a:pPr algn="ctr"/>
            <a:endParaRPr lang="hr-HR" sz="2400" b="1" dirty="0" smtClean="0"/>
          </a:p>
          <a:p>
            <a:pPr algn="ctr"/>
            <a:r>
              <a:rPr lang="hr-HR" sz="2400" b="1" dirty="0" smtClean="0"/>
              <a:t>A </a:t>
            </a:r>
            <a:r>
              <a:rPr lang="hr-HR" sz="2400" b="1" dirty="0" err="1" smtClean="0"/>
              <a:t>security</a:t>
            </a:r>
            <a:r>
              <a:rPr lang="hr-HR" sz="2400" b="1" dirty="0" smtClean="0"/>
              <a:t> </a:t>
            </a:r>
            <a:r>
              <a:rPr lang="hr-HR" sz="2400" b="1" dirty="0" err="1" smtClean="0"/>
              <a:t>guard’s</a:t>
            </a:r>
            <a:r>
              <a:rPr lang="hr-HR" sz="2400" b="1" dirty="0" smtClean="0"/>
              <a:t> </a:t>
            </a:r>
            <a:r>
              <a:rPr lang="hr-HR" sz="2400" b="1" dirty="0" err="1" smtClean="0"/>
              <a:t>day</a:t>
            </a:r>
            <a:endParaRPr lang="hr-HR" sz="2400" b="1" dirty="0" smtClean="0"/>
          </a:p>
          <a:p>
            <a:pPr algn="ctr"/>
            <a:endParaRPr lang="hr-HR" sz="2400" b="1" dirty="0" smtClean="0"/>
          </a:p>
          <a:p>
            <a:r>
              <a:rPr lang="hr-HR" sz="2400" dirty="0" smtClean="0"/>
              <a:t>Pročitaj tekst i odgovori na pitanja.</a:t>
            </a:r>
            <a:endParaRPr lang="hr-HR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427212" y="1136321"/>
            <a:ext cx="641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err="1" smtClean="0"/>
              <a:t>LEARN</a:t>
            </a:r>
            <a:r>
              <a:rPr lang="hr-HR" sz="3200" b="1" dirty="0" smtClean="0"/>
              <a:t> MORE</a:t>
            </a:r>
            <a:endParaRPr lang="hr-HR" sz="3200" b="1" dirty="0"/>
          </a:p>
        </p:txBody>
      </p:sp>
    </p:spTree>
    <p:extLst>
      <p:ext uri="{BB962C8B-B14F-4D97-AF65-F5344CB8AC3E}">
        <p14:creationId xmlns:p14="http://schemas.microsoft.com/office/powerpoint/2010/main" val="318952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8" y="343795"/>
            <a:ext cx="8086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		     </a:t>
            </a:r>
            <a:r>
              <a:rPr lang="hr-HR" sz="2800" b="1" dirty="0" err="1" smtClean="0"/>
              <a:t>What’s</a:t>
            </a:r>
            <a:r>
              <a:rPr lang="hr-HR" sz="2800" b="1" dirty="0" smtClean="0"/>
              <a:t> </a:t>
            </a:r>
            <a:r>
              <a:rPr lang="hr-HR" sz="2800" b="1" dirty="0" err="1" smtClean="0"/>
              <a:t>the</a:t>
            </a:r>
            <a:r>
              <a:rPr lang="hr-HR" sz="2800" b="1" dirty="0" smtClean="0"/>
              <a:t> time?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57888" y="1381169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00B0F0"/>
                </a:solidFill>
              </a:rPr>
              <a:t>a </a:t>
            </a:r>
            <a:r>
              <a:rPr lang="hr-HR" sz="2600" dirty="0" err="1" smtClean="0">
                <a:solidFill>
                  <a:srgbClr val="00B0F0"/>
                </a:solidFill>
              </a:rPr>
              <a:t>quarter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b="1" dirty="0" smtClean="0">
                <a:solidFill>
                  <a:srgbClr val="00B0F0"/>
                </a:solidFill>
              </a:rPr>
              <a:t>past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dirty="0" smtClean="0"/>
              <a:t>ten. </a:t>
            </a:r>
            <a:endParaRPr lang="hr-HR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5957888" y="2094118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00B0F0"/>
                </a:solidFill>
              </a:rPr>
              <a:t>a </a:t>
            </a:r>
            <a:r>
              <a:rPr lang="hr-HR" sz="2600" dirty="0" err="1" smtClean="0">
                <a:solidFill>
                  <a:srgbClr val="00B0F0"/>
                </a:solidFill>
              </a:rPr>
              <a:t>quarter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b="1" dirty="0" smtClean="0">
                <a:solidFill>
                  <a:srgbClr val="00B0F0"/>
                </a:solidFill>
              </a:rPr>
              <a:t>past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dirty="0" err="1" smtClean="0"/>
              <a:t>two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5957888" y="3230671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chemeClr val="accent2"/>
                </a:solidFill>
              </a:rPr>
              <a:t>half past </a:t>
            </a:r>
            <a:r>
              <a:rPr lang="hr-HR" sz="2600" dirty="0" err="1" smtClean="0"/>
              <a:t>six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5957888" y="3875483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one </a:t>
            </a:r>
            <a:r>
              <a:rPr lang="hr-HR" sz="2600" dirty="0" err="1" smtClean="0">
                <a:solidFill>
                  <a:schemeClr val="accent6"/>
                </a:solidFill>
              </a:rPr>
              <a:t>o’clock</a:t>
            </a:r>
            <a:r>
              <a:rPr lang="hr-HR" sz="2600" dirty="0" smtClean="0">
                <a:solidFill>
                  <a:schemeClr val="accent6"/>
                </a:solidFill>
              </a:rPr>
              <a:t>.</a:t>
            </a:r>
            <a:endParaRPr lang="hr-HR" sz="2600" dirty="0">
              <a:solidFill>
                <a:schemeClr val="accent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57888" y="4520295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00B0F0"/>
                </a:solidFill>
              </a:rPr>
              <a:t>a </a:t>
            </a:r>
            <a:r>
              <a:rPr lang="hr-HR" sz="2600" dirty="0" err="1" smtClean="0">
                <a:solidFill>
                  <a:srgbClr val="00B0F0"/>
                </a:solidFill>
              </a:rPr>
              <a:t>quarter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b="1" dirty="0" smtClean="0">
                <a:solidFill>
                  <a:srgbClr val="00B0F0"/>
                </a:solidFill>
              </a:rPr>
              <a:t>past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dirty="0" err="1" smtClean="0"/>
              <a:t>five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0" name="TextBox 9"/>
          <p:cNvSpPr txBox="1"/>
          <p:nvPr/>
        </p:nvSpPr>
        <p:spPr>
          <a:xfrm>
            <a:off x="5957888" y="5191387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chemeClr val="accent2"/>
                </a:solidFill>
              </a:rPr>
              <a:t>half past </a:t>
            </a:r>
            <a:r>
              <a:rPr lang="hr-HR" sz="2600" dirty="0" err="1" smtClean="0"/>
              <a:t>nine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1" name="TextBox 10"/>
          <p:cNvSpPr txBox="1"/>
          <p:nvPr/>
        </p:nvSpPr>
        <p:spPr>
          <a:xfrm>
            <a:off x="5957888" y="5868404"/>
            <a:ext cx="47291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It’s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00B0F0"/>
                </a:solidFill>
              </a:rPr>
              <a:t>a </a:t>
            </a:r>
            <a:r>
              <a:rPr lang="hr-HR" sz="2600" dirty="0" err="1" smtClean="0">
                <a:solidFill>
                  <a:srgbClr val="00B0F0"/>
                </a:solidFill>
              </a:rPr>
              <a:t>quarter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b="1" dirty="0" smtClean="0">
                <a:solidFill>
                  <a:srgbClr val="00B0F0"/>
                </a:solidFill>
              </a:rPr>
              <a:t>past</a:t>
            </a:r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dirty="0" err="1" smtClean="0"/>
              <a:t>eleven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2" name="TextBox 1"/>
          <p:cNvSpPr txBox="1"/>
          <p:nvPr/>
        </p:nvSpPr>
        <p:spPr>
          <a:xfrm>
            <a:off x="3257551" y="1423384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10.15</a:t>
            </a:r>
            <a:endParaRPr lang="hr-HR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57551" y="2099382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/>
              <a:t>2</a:t>
            </a:r>
            <a:r>
              <a:rPr lang="hr-HR" sz="2800" b="1" dirty="0" smtClean="0"/>
              <a:t>.15</a:t>
            </a:r>
            <a:endParaRPr lang="hr-HR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057651" y="2920182"/>
            <a:ext cx="3043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Let’s</a:t>
            </a:r>
            <a:r>
              <a:rPr lang="hr-HR" sz="2800" dirty="0" smtClean="0"/>
              <a:t> </a:t>
            </a:r>
            <a:r>
              <a:rPr lang="hr-HR" sz="2800" dirty="0" err="1" smtClean="0"/>
              <a:t>practise</a:t>
            </a:r>
            <a:r>
              <a:rPr lang="hr-HR" sz="2800" dirty="0" smtClean="0"/>
              <a:t>! </a:t>
            </a:r>
            <a:r>
              <a:rPr lang="hr-HR" sz="2800" dirty="0" smtClean="0">
                <a:sym typeface="Wingdings" panose="05000000000000000000" pitchFamily="2" charset="2"/>
              </a:rPr>
              <a:t></a:t>
            </a:r>
            <a:r>
              <a:rPr lang="hr-HR" sz="2800" dirty="0" smtClean="0"/>
              <a:t> </a:t>
            </a:r>
          </a:p>
          <a:p>
            <a:endParaRPr lang="hr-HR" sz="28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257551" y="318559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6.30</a:t>
            </a:r>
            <a:endParaRPr lang="hr-HR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57551" y="389562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1.00</a:t>
            </a:r>
            <a:endParaRPr lang="hr-HR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57551" y="4555119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5.15</a:t>
            </a:r>
            <a:endParaRPr lang="hr-HR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257551" y="5212753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9.30</a:t>
            </a:r>
            <a:endParaRPr lang="hr-HR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57551" y="5868404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11.15</a:t>
            </a:r>
            <a:endParaRPr lang="hr-HR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115178" y="288829"/>
            <a:ext cx="4729162" cy="89255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a </a:t>
            </a:r>
            <a:r>
              <a:rPr lang="hr-HR" sz="2600" dirty="0" err="1" smtClean="0"/>
              <a:t>quarter</a:t>
            </a:r>
            <a:r>
              <a:rPr lang="hr-HR" sz="2600" dirty="0" smtClean="0"/>
              <a:t> = 15 minuta</a:t>
            </a:r>
          </a:p>
          <a:p>
            <a:r>
              <a:rPr lang="hr-HR" sz="2600" dirty="0" smtClean="0"/>
              <a:t>a </a:t>
            </a:r>
            <a:r>
              <a:rPr lang="hr-HR" sz="2600" dirty="0" err="1" smtClean="0"/>
              <a:t>quarter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00B0F0"/>
                </a:solidFill>
              </a:rPr>
              <a:t>past</a:t>
            </a:r>
            <a:r>
              <a:rPr lang="hr-HR" sz="2600" dirty="0" smtClean="0"/>
              <a:t> = 15 minuta </a:t>
            </a:r>
            <a:r>
              <a:rPr lang="hr-HR" sz="2600" dirty="0" smtClean="0">
                <a:solidFill>
                  <a:srgbClr val="00B0F0"/>
                </a:solidFill>
              </a:rPr>
              <a:t>nakon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57551" y="1423384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</a:t>
            </a:r>
            <a:r>
              <a:rPr lang="hr-HR" sz="2800" b="1" dirty="0" smtClean="0">
                <a:solidFill>
                  <a:srgbClr val="00B0F0"/>
                </a:solidFill>
              </a:rPr>
              <a:t>15</a:t>
            </a:r>
            <a:endParaRPr lang="hr-HR" sz="2800" b="1" dirty="0">
              <a:solidFill>
                <a:srgbClr val="00B0F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57551" y="2094118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2.</a:t>
            </a:r>
            <a:r>
              <a:rPr lang="hr-HR" sz="2800" b="1" dirty="0" smtClean="0">
                <a:solidFill>
                  <a:srgbClr val="00B0F0"/>
                </a:solidFill>
              </a:rPr>
              <a:t>15</a:t>
            </a:r>
            <a:endParaRPr lang="hr-HR" sz="2800" b="1" dirty="0"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57550" y="3178971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6.</a:t>
            </a:r>
            <a:r>
              <a:rPr lang="hr-HR" sz="2800" b="1" dirty="0" smtClean="0">
                <a:solidFill>
                  <a:schemeClr val="accent2"/>
                </a:solidFill>
              </a:rPr>
              <a:t>30</a:t>
            </a:r>
            <a:endParaRPr lang="hr-HR" sz="2800" b="1" dirty="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57550" y="3902239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1.</a:t>
            </a:r>
            <a:r>
              <a:rPr lang="hr-HR" sz="2800" b="1" dirty="0" smtClean="0">
                <a:solidFill>
                  <a:schemeClr val="accent6"/>
                </a:solidFill>
              </a:rPr>
              <a:t>00</a:t>
            </a:r>
            <a:endParaRPr lang="hr-HR" sz="2800" b="1" dirty="0">
              <a:solidFill>
                <a:schemeClr val="accent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57550" y="4555119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5.</a:t>
            </a:r>
            <a:r>
              <a:rPr lang="hr-HR" sz="2800" b="1" dirty="0" smtClean="0">
                <a:solidFill>
                  <a:srgbClr val="00B0F0"/>
                </a:solidFill>
              </a:rPr>
              <a:t>15</a:t>
            </a:r>
            <a:endParaRPr lang="hr-HR" sz="2800" b="1" dirty="0">
              <a:solidFill>
                <a:srgbClr val="00B0F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57550" y="5213659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9.</a:t>
            </a:r>
            <a:r>
              <a:rPr lang="hr-HR" sz="2800" b="1" dirty="0" smtClean="0">
                <a:solidFill>
                  <a:schemeClr val="accent2"/>
                </a:solidFill>
              </a:rPr>
              <a:t>30</a:t>
            </a:r>
            <a:endParaRPr lang="hr-HR" sz="2800" b="1" dirty="0">
              <a:solidFill>
                <a:schemeClr val="accent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57550" y="5866539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11.</a:t>
            </a:r>
            <a:r>
              <a:rPr lang="hr-HR" sz="2800" b="1" dirty="0" smtClean="0">
                <a:solidFill>
                  <a:srgbClr val="00B0F0"/>
                </a:solidFill>
              </a:rPr>
              <a:t>15</a:t>
            </a:r>
            <a:endParaRPr lang="hr-HR" sz="2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8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2" grpId="0"/>
      <p:bldP spid="12" grpId="0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3164" y="231714"/>
            <a:ext cx="8086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/>
              <a:t>		     </a:t>
            </a:r>
            <a:r>
              <a:rPr lang="hr-HR" sz="3200" b="1" dirty="0" err="1" smtClean="0"/>
              <a:t>What’s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the</a:t>
            </a:r>
            <a:r>
              <a:rPr lang="hr-HR" sz="3200" b="1" dirty="0" smtClean="0"/>
              <a:t> time?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14866" y="1576725"/>
            <a:ext cx="7143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FF0000"/>
                </a:solidFill>
              </a:rPr>
              <a:t>a </a:t>
            </a:r>
            <a:r>
              <a:rPr lang="hr-HR" sz="2400" dirty="0" err="1" smtClean="0">
                <a:solidFill>
                  <a:srgbClr val="FF0000"/>
                </a:solidFill>
              </a:rPr>
              <a:t>quarter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b="1" dirty="0" smtClean="0">
                <a:solidFill>
                  <a:srgbClr val="FF0000"/>
                </a:solidFill>
              </a:rPr>
              <a:t>to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/>
              <a:t>eleven</a:t>
            </a:r>
            <a:r>
              <a:rPr lang="hr-HR" sz="2400" dirty="0" smtClean="0"/>
              <a:t>. (</a:t>
            </a:r>
            <a:r>
              <a:rPr lang="hr-HR" sz="2400" i="1" dirty="0" smtClean="0"/>
              <a:t>Petnaest minuta je do 11 sati.)</a:t>
            </a:r>
            <a:endParaRPr lang="hr-HR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614866" y="2267281"/>
            <a:ext cx="6829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 </a:t>
            </a:r>
            <a:r>
              <a:rPr lang="hr-HR" sz="2400" dirty="0" smtClean="0">
                <a:solidFill>
                  <a:srgbClr val="FF0000"/>
                </a:solidFill>
              </a:rPr>
              <a:t>a </a:t>
            </a:r>
            <a:r>
              <a:rPr lang="hr-HR" sz="2400" dirty="0" err="1" smtClean="0">
                <a:solidFill>
                  <a:srgbClr val="FF0000"/>
                </a:solidFill>
              </a:rPr>
              <a:t>quarter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b="1" dirty="0" smtClean="0">
                <a:solidFill>
                  <a:srgbClr val="FF0000"/>
                </a:solidFill>
              </a:rPr>
              <a:t>to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/>
              <a:t>seven</a:t>
            </a:r>
            <a:r>
              <a:rPr lang="hr-HR" sz="2400" dirty="0" smtClean="0"/>
              <a:t>. (</a:t>
            </a:r>
            <a:r>
              <a:rPr lang="hr-HR" sz="2400" i="1" dirty="0" smtClean="0"/>
              <a:t>Petnaest minuta je do 7 sati.</a:t>
            </a:r>
            <a:r>
              <a:rPr lang="hr-HR" sz="2400" dirty="0" smtClean="0"/>
              <a:t>)</a:t>
            </a:r>
            <a:endParaRPr lang="hr-HR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700589" y="3274461"/>
            <a:ext cx="472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00B0F0"/>
                </a:solidFill>
              </a:rPr>
              <a:t>a </a:t>
            </a:r>
            <a:r>
              <a:rPr lang="hr-HR" sz="2400" dirty="0" err="1" smtClean="0">
                <a:solidFill>
                  <a:srgbClr val="00B0F0"/>
                </a:solidFill>
              </a:rPr>
              <a:t>quarter</a:t>
            </a:r>
            <a:r>
              <a:rPr lang="hr-HR" sz="2400" dirty="0" smtClean="0">
                <a:solidFill>
                  <a:srgbClr val="00B0F0"/>
                </a:solidFill>
              </a:rPr>
              <a:t> </a:t>
            </a:r>
            <a:r>
              <a:rPr lang="hr-HR" sz="2400" b="1" dirty="0" smtClean="0">
                <a:solidFill>
                  <a:srgbClr val="00B0F0"/>
                </a:solidFill>
              </a:rPr>
              <a:t>past</a:t>
            </a:r>
            <a:r>
              <a:rPr lang="hr-HR" sz="2400" dirty="0" smtClean="0">
                <a:solidFill>
                  <a:srgbClr val="00B0F0"/>
                </a:solidFill>
              </a:rPr>
              <a:t> </a:t>
            </a:r>
            <a:r>
              <a:rPr lang="hr-HR" sz="2400" dirty="0" err="1" smtClean="0"/>
              <a:t>six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700589" y="3946255"/>
            <a:ext cx="472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FF0000"/>
                </a:solidFill>
              </a:rPr>
              <a:t>a </a:t>
            </a:r>
            <a:r>
              <a:rPr lang="hr-HR" sz="2400" dirty="0" err="1" smtClean="0">
                <a:solidFill>
                  <a:srgbClr val="FF0000"/>
                </a:solidFill>
              </a:rPr>
              <a:t>quarter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b="1" dirty="0" smtClean="0">
                <a:solidFill>
                  <a:srgbClr val="FF0000"/>
                </a:solidFill>
              </a:rPr>
              <a:t>to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/>
              <a:t>two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700589" y="4464829"/>
            <a:ext cx="472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chemeClr val="accent2"/>
                </a:solidFill>
              </a:rPr>
              <a:t>half past </a:t>
            </a:r>
            <a:r>
              <a:rPr lang="hr-HR" sz="2400" dirty="0" err="1" smtClean="0"/>
              <a:t>five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700589" y="5042037"/>
            <a:ext cx="472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err="1" smtClean="0"/>
              <a:t>two</a:t>
            </a:r>
            <a:r>
              <a:rPr lang="hr-HR" sz="2400" dirty="0" smtClean="0"/>
              <a:t> </a:t>
            </a:r>
            <a:r>
              <a:rPr lang="hr-HR" sz="2400" dirty="0" err="1" smtClean="0">
                <a:solidFill>
                  <a:schemeClr val="accent6"/>
                </a:solidFill>
              </a:rPr>
              <a:t>o’clock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700589" y="5672522"/>
            <a:ext cx="472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FF0000"/>
                </a:solidFill>
              </a:rPr>
              <a:t>a </a:t>
            </a:r>
            <a:r>
              <a:rPr lang="hr-HR" sz="2400" dirty="0" err="1" smtClean="0">
                <a:solidFill>
                  <a:srgbClr val="FF0000"/>
                </a:solidFill>
              </a:rPr>
              <a:t>quarter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b="1" dirty="0" smtClean="0">
                <a:solidFill>
                  <a:srgbClr val="FF0000"/>
                </a:solidFill>
              </a:rPr>
              <a:t>to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smtClean="0"/>
              <a:t>one.</a:t>
            </a:r>
            <a:endParaRPr lang="hr-H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021932" y="3384792"/>
            <a:ext cx="3043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Let’s</a:t>
            </a:r>
            <a:r>
              <a:rPr lang="hr-HR" sz="2800" dirty="0" smtClean="0"/>
              <a:t> </a:t>
            </a:r>
            <a:r>
              <a:rPr lang="hr-HR" sz="2800" dirty="0" err="1" smtClean="0"/>
              <a:t>practise</a:t>
            </a:r>
            <a:r>
              <a:rPr lang="hr-HR" sz="2800" dirty="0" smtClean="0"/>
              <a:t>! </a:t>
            </a:r>
            <a:r>
              <a:rPr lang="hr-HR" sz="2800" dirty="0" smtClean="0">
                <a:sym typeface="Wingdings" panose="05000000000000000000" pitchFamily="2" charset="2"/>
              </a:rPr>
              <a:t></a:t>
            </a:r>
            <a:r>
              <a:rPr lang="hr-HR" sz="2800" dirty="0" smtClean="0"/>
              <a:t> </a:t>
            </a:r>
          </a:p>
          <a:p>
            <a:endParaRPr lang="hr-HR" sz="28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3353991" y="1527790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10.45</a:t>
            </a:r>
            <a:endParaRPr lang="hr-HR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36145" y="2193724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6.45</a:t>
            </a:r>
            <a:endParaRPr lang="hr-HR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43302" y="3192830"/>
            <a:ext cx="4729162" cy="8925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a </a:t>
            </a:r>
            <a:r>
              <a:rPr lang="hr-HR" sz="2600" dirty="0" err="1" smtClean="0"/>
              <a:t>quarter</a:t>
            </a:r>
            <a:r>
              <a:rPr lang="hr-HR" sz="2600" dirty="0" smtClean="0"/>
              <a:t> = 15 minuta</a:t>
            </a:r>
          </a:p>
          <a:p>
            <a:r>
              <a:rPr lang="hr-HR" sz="2600" dirty="0" smtClean="0"/>
              <a:t>a </a:t>
            </a:r>
            <a:r>
              <a:rPr lang="hr-HR" sz="2600" dirty="0" err="1" smtClean="0"/>
              <a:t>quarter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FF0000"/>
                </a:solidFill>
              </a:rPr>
              <a:t>to</a:t>
            </a:r>
            <a:r>
              <a:rPr lang="hr-HR" sz="2600" dirty="0" smtClean="0"/>
              <a:t> = 15 minuta </a:t>
            </a:r>
            <a:r>
              <a:rPr lang="hr-HR" sz="2600" dirty="0" smtClean="0">
                <a:solidFill>
                  <a:srgbClr val="FF0000"/>
                </a:solidFill>
              </a:rPr>
              <a:t>do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36145" y="3272504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6.15</a:t>
            </a:r>
            <a:endParaRPr lang="hr-HR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436145" y="3929834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1.45</a:t>
            </a:r>
            <a:endParaRPr lang="hr-HR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436145" y="4494813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5.30</a:t>
            </a:r>
            <a:endParaRPr lang="hr-HR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36145" y="5059792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2.00</a:t>
            </a:r>
            <a:endParaRPr lang="hr-HR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436145" y="5683830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12.45</a:t>
            </a:r>
            <a:endParaRPr lang="hr-HR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353991" y="1526464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10.</a:t>
            </a:r>
            <a:r>
              <a:rPr lang="hr-HR" sz="2800" b="1" dirty="0" smtClean="0">
                <a:solidFill>
                  <a:srgbClr val="FF0000"/>
                </a:solidFill>
              </a:rPr>
              <a:t>45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6145" y="2192081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6.</a:t>
            </a:r>
            <a:r>
              <a:rPr lang="hr-HR" sz="2800" b="1" dirty="0" smtClean="0">
                <a:solidFill>
                  <a:srgbClr val="FF0000"/>
                </a:solidFill>
              </a:rPr>
              <a:t>45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36145" y="3266401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6.</a:t>
            </a:r>
            <a:r>
              <a:rPr lang="hr-HR" sz="2800" b="1" dirty="0" smtClean="0">
                <a:solidFill>
                  <a:srgbClr val="00B0F0"/>
                </a:solidFill>
              </a:rPr>
              <a:t>15</a:t>
            </a:r>
            <a:endParaRPr lang="hr-HR" sz="2800" b="1" dirty="0">
              <a:solidFill>
                <a:srgbClr val="00B0F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36145" y="3923731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1.</a:t>
            </a:r>
            <a:r>
              <a:rPr lang="hr-HR" sz="2800" b="1" dirty="0" smtClean="0">
                <a:solidFill>
                  <a:srgbClr val="FF0000"/>
                </a:solidFill>
              </a:rPr>
              <a:t>45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39716" y="4494813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5.</a:t>
            </a:r>
            <a:r>
              <a:rPr lang="hr-HR" sz="2800" b="1" dirty="0" smtClean="0">
                <a:solidFill>
                  <a:schemeClr val="accent2"/>
                </a:solidFill>
              </a:rPr>
              <a:t>30</a:t>
            </a:r>
            <a:endParaRPr lang="hr-HR" sz="2800" b="1" dirty="0">
              <a:solidFill>
                <a:schemeClr val="accent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6145" y="5060250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2.</a:t>
            </a:r>
            <a:r>
              <a:rPr lang="hr-HR" sz="2800" b="1" dirty="0" smtClean="0">
                <a:solidFill>
                  <a:schemeClr val="accent6"/>
                </a:solidFill>
              </a:rPr>
              <a:t>00</a:t>
            </a:r>
            <a:endParaRPr lang="hr-HR" sz="2800" b="1" dirty="0">
              <a:solidFill>
                <a:schemeClr val="accent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36145" y="5678176"/>
            <a:ext cx="1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/>
              <a:t>12.</a:t>
            </a:r>
            <a:r>
              <a:rPr lang="hr-HR" sz="2800" b="1" dirty="0" smtClean="0">
                <a:solidFill>
                  <a:srgbClr val="FF0000"/>
                </a:solidFill>
              </a:rPr>
              <a:t>45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8595" y="222952"/>
            <a:ext cx="3979068" cy="8925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a </a:t>
            </a:r>
            <a:r>
              <a:rPr lang="hr-HR" sz="2600" dirty="0" err="1" smtClean="0"/>
              <a:t>quarter</a:t>
            </a:r>
            <a:r>
              <a:rPr lang="hr-HR" sz="2600" dirty="0" smtClean="0"/>
              <a:t> = 15 minuta</a:t>
            </a:r>
          </a:p>
          <a:p>
            <a:r>
              <a:rPr lang="hr-HR" sz="2600" dirty="0" smtClean="0"/>
              <a:t>a </a:t>
            </a:r>
            <a:r>
              <a:rPr lang="hr-HR" sz="2600" dirty="0" err="1" smtClean="0"/>
              <a:t>quarter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FF0000"/>
                </a:solidFill>
              </a:rPr>
              <a:t>to</a:t>
            </a:r>
            <a:r>
              <a:rPr lang="hr-HR" sz="2600" dirty="0" smtClean="0"/>
              <a:t> = 15 minuta </a:t>
            </a:r>
            <a:r>
              <a:rPr lang="hr-HR" sz="2600" dirty="0" smtClean="0">
                <a:solidFill>
                  <a:srgbClr val="FF0000"/>
                </a:solidFill>
              </a:rPr>
              <a:t>do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56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2" grpId="1"/>
      <p:bldP spid="13" grpId="0"/>
      <p:bldP spid="14" grpId="0"/>
      <p:bldP spid="15" grpId="0" animBg="1"/>
      <p:bldP spid="15" grpId="1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5482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29338" y="3429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46.  </a:t>
            </a:r>
            <a:endParaRPr lang="hr-HR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05" y="2057400"/>
            <a:ext cx="11454136" cy="32146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36786" y="555439"/>
            <a:ext cx="8943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Match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sentences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pictures</a:t>
            </a:r>
            <a:r>
              <a:rPr lang="hr-HR" sz="2400" dirty="0" smtClean="0"/>
              <a:t>. </a:t>
            </a:r>
            <a:r>
              <a:rPr lang="hr-HR" sz="2400" dirty="0" err="1" smtClean="0"/>
              <a:t>Write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correct</a:t>
            </a:r>
            <a:r>
              <a:rPr lang="hr-HR" sz="2400" dirty="0" smtClean="0"/>
              <a:t> </a:t>
            </a:r>
            <a:r>
              <a:rPr lang="hr-HR" sz="2400" dirty="0" err="1" smtClean="0"/>
              <a:t>number</a:t>
            </a:r>
            <a:r>
              <a:rPr lang="hr-HR" sz="2400" dirty="0" smtClean="0"/>
              <a:t> on </a:t>
            </a:r>
            <a:r>
              <a:rPr lang="hr-HR" sz="2400" dirty="0" err="1" smtClean="0"/>
              <a:t>the</a:t>
            </a:r>
            <a:r>
              <a:rPr lang="hr-HR" sz="2400" dirty="0" smtClean="0"/>
              <a:t> line.</a:t>
            </a:r>
          </a:p>
          <a:p>
            <a:r>
              <a:rPr lang="hr-HR" sz="2400" i="1" dirty="0" smtClean="0"/>
              <a:t>Poveži rečenice sa slikama. Napiši točan broj na crtu.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405882" y="3743325"/>
            <a:ext cx="58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6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6816" y="3743324"/>
            <a:ext cx="58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3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8027" y="3738412"/>
            <a:ext cx="58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2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6617" y="3738412"/>
            <a:ext cx="58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1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18656" y="3738412"/>
            <a:ext cx="58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4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84970" y="3738412"/>
            <a:ext cx="578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5</a:t>
            </a:r>
            <a:endParaRPr lang="hr-H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54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48" y="1293035"/>
            <a:ext cx="6662738" cy="50726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8148" y="240173"/>
            <a:ext cx="113157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pictures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write</a:t>
            </a:r>
            <a:r>
              <a:rPr lang="hr-HR" sz="2600" dirty="0" smtClean="0"/>
              <a:t> </a:t>
            </a:r>
            <a:r>
              <a:rPr lang="hr-HR" sz="2600" dirty="0" err="1" smtClean="0"/>
              <a:t>what’s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time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full</a:t>
            </a:r>
            <a:r>
              <a:rPr lang="hr-HR" sz="2600" dirty="0" smtClean="0"/>
              <a:t> </a:t>
            </a:r>
            <a:r>
              <a:rPr lang="hr-HR" sz="2600" dirty="0" err="1" smtClean="0"/>
              <a:t>sentences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notebook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Pogledaj slike i napiši koliko je sati punim rečenicama u svoju bilježnicu.</a:t>
            </a:r>
            <a:r>
              <a:rPr lang="hr-HR" sz="2600" dirty="0" smtClean="0"/>
              <a:t> </a:t>
            </a:r>
            <a:endParaRPr lang="hr-HR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7615237" y="1758034"/>
            <a:ext cx="4257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err="1" smtClean="0"/>
              <a:t>twelve</a:t>
            </a:r>
            <a:r>
              <a:rPr lang="hr-HR" sz="2400" dirty="0" smtClean="0"/>
              <a:t> </a:t>
            </a:r>
            <a:r>
              <a:rPr lang="hr-HR" sz="2400" dirty="0" err="1" smtClean="0"/>
              <a:t>o’clock</a:t>
            </a:r>
            <a:r>
              <a:rPr lang="hr-HR" sz="2400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15237" y="2383343"/>
            <a:ext cx="4257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a </a:t>
            </a:r>
            <a:r>
              <a:rPr lang="hr-HR" sz="2400" dirty="0" err="1" smtClean="0"/>
              <a:t>quarter</a:t>
            </a:r>
            <a:r>
              <a:rPr lang="hr-HR" sz="2400" dirty="0" smtClean="0"/>
              <a:t> past </a:t>
            </a:r>
            <a:r>
              <a:rPr lang="hr-HR" sz="2400" dirty="0" err="1" smtClean="0"/>
              <a:t>five</a:t>
            </a:r>
            <a:r>
              <a:rPr lang="hr-HR" sz="2400" dirty="0" smtClean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15236" y="3074527"/>
            <a:ext cx="4257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err="1" smtClean="0"/>
              <a:t>eight</a:t>
            </a:r>
            <a:r>
              <a:rPr lang="hr-HR" sz="2400" dirty="0" smtClean="0"/>
              <a:t> </a:t>
            </a:r>
            <a:r>
              <a:rPr lang="hr-HR" sz="2400" dirty="0" err="1" smtClean="0"/>
              <a:t>thirty-five</a:t>
            </a:r>
            <a:r>
              <a:rPr lang="hr-HR" sz="2400" dirty="0" smtClean="0"/>
              <a:t> (</a:t>
            </a:r>
            <a:r>
              <a:rPr lang="hr-HR" sz="2400" dirty="0" err="1" smtClean="0"/>
              <a:t>or</a:t>
            </a:r>
            <a:r>
              <a:rPr lang="hr-HR" sz="2400" dirty="0" smtClean="0"/>
              <a:t> </a:t>
            </a:r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err="1" smtClean="0"/>
              <a:t>twenty-five</a:t>
            </a:r>
            <a:r>
              <a:rPr lang="hr-HR" sz="2400" dirty="0" smtClean="0"/>
              <a:t> to </a:t>
            </a:r>
            <a:r>
              <a:rPr lang="hr-HR" sz="2400" dirty="0" err="1" smtClean="0"/>
              <a:t>nine</a:t>
            </a:r>
            <a:r>
              <a:rPr lang="hr-HR" sz="2400" dirty="0" smtClean="0"/>
              <a:t>).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236" y="4116487"/>
            <a:ext cx="4257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</a:t>
            </a:r>
            <a:r>
              <a:rPr lang="hr-HR" sz="2400" dirty="0" err="1" smtClean="0"/>
              <a:t>twenty</a:t>
            </a:r>
            <a:r>
              <a:rPr lang="hr-HR" sz="2400" dirty="0" smtClean="0"/>
              <a:t> past </a:t>
            </a:r>
            <a:r>
              <a:rPr lang="hr-HR" sz="2400" dirty="0" err="1" smtClean="0"/>
              <a:t>six</a:t>
            </a:r>
            <a:r>
              <a:rPr lang="hr-HR" sz="2400" dirty="0" smtClean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15235" y="4786810"/>
            <a:ext cx="4257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It’s</a:t>
            </a:r>
            <a:r>
              <a:rPr lang="hr-HR" sz="2400" dirty="0" smtClean="0"/>
              <a:t> a </a:t>
            </a:r>
            <a:r>
              <a:rPr lang="hr-HR" sz="2400" dirty="0" err="1" smtClean="0"/>
              <a:t>quarter</a:t>
            </a:r>
            <a:r>
              <a:rPr lang="hr-HR" sz="2400" dirty="0" smtClean="0"/>
              <a:t> to </a:t>
            </a:r>
            <a:r>
              <a:rPr lang="hr-HR" sz="2400" dirty="0" err="1" smtClean="0"/>
              <a:t>six</a:t>
            </a:r>
            <a:r>
              <a:rPr lang="hr-HR" sz="2400" dirty="0" smtClean="0"/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586661" y="5668096"/>
            <a:ext cx="4167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5"/>
              </a:rPr>
              <a:t>https</a:t>
            </a:r>
            <a:r>
              <a:rPr lang="hr-HR" dirty="0">
                <a:hlinkClick r:id="rId5"/>
              </a:rPr>
              <a:t>://</a:t>
            </a:r>
            <a:r>
              <a:rPr lang="hr-HR" dirty="0" err="1" smtClean="0">
                <a:hlinkClick r:id="rId5"/>
              </a:rPr>
              <a:t>www.e-sfera.hr</a:t>
            </a:r>
            <a:r>
              <a:rPr lang="hr-HR" dirty="0" smtClean="0">
                <a:hlinkClick r:id="rId5"/>
              </a:rPr>
              <a:t>/dodatni-digitalni-</a:t>
            </a:r>
            <a:r>
              <a:rPr lang="hr-HR" dirty="0" err="1" smtClean="0">
                <a:hlinkClick r:id="rId5"/>
              </a:rPr>
              <a:t>sadrzaji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69bcdfc9</a:t>
            </a:r>
            <a:r>
              <a:rPr lang="hr-HR" dirty="0" smtClean="0">
                <a:hlinkClick r:id="rId5"/>
              </a:rPr>
              <a:t>-0405-</a:t>
            </a:r>
            <a:r>
              <a:rPr lang="hr-HR" dirty="0" err="1" smtClean="0">
                <a:hlinkClick r:id="rId5"/>
              </a:rPr>
              <a:t>48c9</a:t>
            </a:r>
            <a:r>
              <a:rPr lang="hr-HR" dirty="0" smtClean="0">
                <a:hlinkClick r:id="rId5"/>
              </a:rPr>
              <a:t>-</a:t>
            </a:r>
            <a:r>
              <a:rPr lang="hr-HR" dirty="0" err="1" smtClean="0">
                <a:hlinkClick r:id="rId5"/>
              </a:rPr>
              <a:t>b5e4-5cb8704f014c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assets</a:t>
            </a:r>
            <a:r>
              <a:rPr lang="hr-HR" dirty="0" smtClean="0">
                <a:hlinkClick r:id="rId5"/>
              </a:rPr>
              <a:t>/audio/</a:t>
            </a:r>
            <a:r>
              <a:rPr lang="hr-HR" dirty="0" err="1" smtClean="0">
                <a:hlinkClick r:id="rId5"/>
              </a:rPr>
              <a:t>23_time.mp3</a:t>
            </a:r>
            <a:endParaRPr lang="hr-HR" dirty="0" smtClean="0"/>
          </a:p>
          <a:p>
            <a:endParaRPr lang="hr-HR" dirty="0"/>
          </a:p>
        </p:txBody>
      </p:sp>
      <p:pic>
        <p:nvPicPr>
          <p:cNvPr id="15" name="23_ti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34174" y="5658660"/>
            <a:ext cx="609600" cy="609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90548" y="392573"/>
            <a:ext cx="113157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Listen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check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answers</a:t>
            </a:r>
            <a:r>
              <a:rPr lang="hr-HR" sz="2600" dirty="0" smtClean="0"/>
              <a:t>. </a:t>
            </a:r>
            <a:endParaRPr lang="hr-HR" sz="2600" i="1" dirty="0"/>
          </a:p>
          <a:p>
            <a:r>
              <a:rPr lang="hr-HR" sz="2600" i="1" dirty="0" smtClean="0"/>
              <a:t>Slušaj i provjeri svoje odgovore.</a:t>
            </a:r>
          </a:p>
        </p:txBody>
      </p:sp>
    </p:spTree>
    <p:extLst>
      <p:ext uri="{BB962C8B-B14F-4D97-AF65-F5344CB8AC3E}">
        <p14:creationId xmlns:p14="http://schemas.microsoft.com/office/powerpoint/2010/main" val="272041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34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" grpId="0"/>
      <p:bldP spid="7" grpId="1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7740" y="1649358"/>
            <a:ext cx="68056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600" dirty="0" err="1" smtClean="0"/>
              <a:t>School</a:t>
            </a:r>
            <a:r>
              <a:rPr lang="hr-HR" sz="2600" dirty="0" smtClean="0"/>
              <a:t> </a:t>
            </a:r>
            <a:r>
              <a:rPr lang="hr-HR" sz="2600" dirty="0" err="1" smtClean="0"/>
              <a:t>starts</a:t>
            </a:r>
            <a:r>
              <a:rPr lang="hr-HR" sz="2600" dirty="0" smtClean="0"/>
              <a:t> at </a:t>
            </a:r>
            <a:r>
              <a:rPr lang="hr-HR" sz="2600" dirty="0"/>
              <a:t>8</a:t>
            </a:r>
            <a:r>
              <a:rPr lang="hr-HR" sz="2600" dirty="0" smtClean="0"/>
              <a:t> </a:t>
            </a:r>
            <a:r>
              <a:rPr lang="hr-HR" sz="2600" dirty="0" err="1" smtClean="0">
                <a:solidFill>
                  <a:srgbClr val="FF0000"/>
                </a:solidFill>
              </a:rPr>
              <a:t>a.m</a:t>
            </a:r>
            <a:r>
              <a:rPr lang="hr-HR" sz="2600" dirty="0" smtClean="0">
                <a:solidFill>
                  <a:srgbClr val="FF0000"/>
                </a:solidFill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hr-HR" sz="2600" dirty="0" smtClean="0"/>
              <a:t>I </a:t>
            </a:r>
            <a:r>
              <a:rPr lang="hr-HR" sz="2600" dirty="0" err="1" smtClean="0"/>
              <a:t>have</a:t>
            </a:r>
            <a:r>
              <a:rPr lang="hr-HR" sz="2600" dirty="0" smtClean="0"/>
              <a:t> </a:t>
            </a:r>
            <a:r>
              <a:rPr lang="hr-HR" sz="2600" dirty="0" err="1" smtClean="0"/>
              <a:t>lunch</a:t>
            </a:r>
            <a:r>
              <a:rPr lang="hr-HR" sz="2600" dirty="0" smtClean="0"/>
              <a:t> at 3 </a:t>
            </a:r>
            <a:r>
              <a:rPr lang="hr-HR" sz="2600" dirty="0" err="1" smtClean="0">
                <a:solidFill>
                  <a:srgbClr val="00B0F0"/>
                </a:solidFill>
              </a:rPr>
              <a:t>p.m</a:t>
            </a:r>
            <a:r>
              <a:rPr lang="hr-HR" sz="2600" dirty="0" smtClean="0">
                <a:solidFill>
                  <a:srgbClr val="00B0F0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4388" y="328613"/>
            <a:ext cx="7800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What</a:t>
            </a:r>
            <a:r>
              <a:rPr lang="hr-HR" sz="2800" dirty="0" smtClean="0"/>
              <a:t> do </a:t>
            </a:r>
            <a:r>
              <a:rPr lang="hr-HR" sz="2800" dirty="0" err="1" smtClean="0"/>
              <a:t>these</a:t>
            </a:r>
            <a:r>
              <a:rPr lang="hr-HR" sz="2800" dirty="0" smtClean="0"/>
              <a:t> </a:t>
            </a:r>
            <a:r>
              <a:rPr lang="hr-HR" sz="2800" dirty="0" err="1" smtClean="0"/>
              <a:t>sentences</a:t>
            </a:r>
            <a:r>
              <a:rPr lang="hr-HR" sz="2800" dirty="0" smtClean="0"/>
              <a:t> </a:t>
            </a:r>
            <a:r>
              <a:rPr lang="hr-HR" sz="2800" dirty="0" err="1" smtClean="0"/>
              <a:t>mean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Što znače ove rečenice?</a:t>
            </a:r>
            <a:endParaRPr lang="hr-H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227427" y="1799109"/>
            <a:ext cx="36887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Škola počinje u 8 </a:t>
            </a:r>
            <a:r>
              <a:rPr lang="hr-HR" sz="2600" dirty="0" smtClean="0">
                <a:solidFill>
                  <a:srgbClr val="FF0000"/>
                </a:solidFill>
              </a:rPr>
              <a:t>ujutro.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7427" y="2411969"/>
            <a:ext cx="34932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Ručam u 3 </a:t>
            </a:r>
            <a:r>
              <a:rPr lang="hr-HR" sz="2600" dirty="0" smtClean="0">
                <a:solidFill>
                  <a:srgbClr val="00B0F0"/>
                </a:solidFill>
              </a:rPr>
              <a:t>popodne.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8676" y="3667363"/>
            <a:ext cx="7377502" cy="120032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Izrazom </a:t>
            </a:r>
            <a:r>
              <a:rPr lang="hr-HR" sz="2400" dirty="0" err="1" smtClean="0">
                <a:solidFill>
                  <a:srgbClr val="FF0000"/>
                </a:solidFill>
              </a:rPr>
              <a:t>a.m</a:t>
            </a:r>
            <a:r>
              <a:rPr lang="hr-HR" sz="2400" dirty="0" smtClean="0">
                <a:solidFill>
                  <a:srgbClr val="FF0000"/>
                </a:solidFill>
              </a:rPr>
              <a:t>.</a:t>
            </a:r>
            <a:r>
              <a:rPr lang="hr-HR" sz="2400" dirty="0" smtClean="0"/>
              <a:t> označavamo </a:t>
            </a:r>
            <a:r>
              <a:rPr lang="hr-HR" sz="2400" dirty="0" smtClean="0">
                <a:solidFill>
                  <a:srgbClr val="FF0000"/>
                </a:solidFill>
              </a:rPr>
              <a:t>jutarnje </a:t>
            </a:r>
            <a:r>
              <a:rPr lang="hr-HR" sz="2400" dirty="0">
                <a:solidFill>
                  <a:srgbClr val="FF0000"/>
                </a:solidFill>
              </a:rPr>
              <a:t>sate </a:t>
            </a:r>
            <a:r>
              <a:rPr lang="hr-HR" sz="2400" dirty="0"/>
              <a:t>(od </a:t>
            </a:r>
            <a:r>
              <a:rPr lang="hr-HR" sz="2400" dirty="0" smtClean="0"/>
              <a:t>ponoći do podneva), a izrazom </a:t>
            </a:r>
            <a:r>
              <a:rPr lang="hr-HR" sz="2400" dirty="0" err="1" smtClean="0">
                <a:solidFill>
                  <a:srgbClr val="00B0F0"/>
                </a:solidFill>
              </a:rPr>
              <a:t>p.m</a:t>
            </a:r>
            <a:r>
              <a:rPr lang="hr-HR" sz="2400" dirty="0" smtClean="0">
                <a:solidFill>
                  <a:srgbClr val="00B0F0"/>
                </a:solidFill>
              </a:rPr>
              <a:t>.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00B0F0"/>
                </a:solidFill>
              </a:rPr>
              <a:t>popodnevne/večernje sate </a:t>
            </a:r>
            <a:r>
              <a:rPr lang="hr-HR" sz="2400" dirty="0" smtClean="0"/>
              <a:t>(od podneva do ponoći)</a:t>
            </a:r>
            <a:endParaRPr lang="hr-HR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9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2" y="683736"/>
            <a:ext cx="5657851" cy="4893647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expressions</a:t>
            </a:r>
            <a:r>
              <a:rPr lang="hr-HR" sz="2600" dirty="0" smtClean="0"/>
              <a:t> </a:t>
            </a:r>
            <a:r>
              <a:rPr lang="hr-HR" sz="2600" dirty="0" err="1" smtClean="0"/>
              <a:t>mean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Što znače ovi izrazi?</a:t>
            </a:r>
            <a:br>
              <a:rPr lang="hr-HR" sz="2600" i="1" dirty="0" smtClean="0"/>
            </a:br>
            <a:r>
              <a:rPr lang="hr-HR" sz="2600" i="1" dirty="0" smtClean="0"/>
              <a:t/>
            </a:r>
            <a:br>
              <a:rPr lang="hr-HR" sz="2600" i="1" dirty="0" smtClean="0"/>
            </a:br>
            <a:r>
              <a:rPr lang="hr-HR" sz="2600" dirty="0" smtClean="0"/>
              <a:t>half </a:t>
            </a:r>
            <a:r>
              <a:rPr lang="hr-HR" sz="2600" dirty="0" smtClean="0"/>
              <a:t>= </a:t>
            </a:r>
            <a:endParaRPr lang="hr-HR" sz="2600" dirty="0" smtClean="0"/>
          </a:p>
          <a:p>
            <a:endParaRPr lang="hr-HR" sz="2600" dirty="0" smtClean="0"/>
          </a:p>
          <a:p>
            <a:r>
              <a:rPr lang="hr-HR" sz="2600" i="1" dirty="0" err="1" smtClean="0"/>
              <a:t>e.g</a:t>
            </a:r>
            <a:r>
              <a:rPr lang="hr-HR" sz="2600" i="1" dirty="0" smtClean="0"/>
              <a:t>. 12.30 </a:t>
            </a:r>
            <a:r>
              <a:rPr lang="hr-HR" sz="2600" i="1" dirty="0" smtClean="0">
                <a:sym typeface="Wingdings" panose="05000000000000000000" pitchFamily="2" charset="2"/>
              </a:rPr>
              <a:t> </a:t>
            </a:r>
            <a:r>
              <a:rPr lang="hr-HR" sz="2600" i="1" dirty="0" err="1" smtClean="0">
                <a:sym typeface="Wingdings" panose="05000000000000000000" pitchFamily="2" charset="2"/>
              </a:rPr>
              <a:t>It’s</a:t>
            </a:r>
            <a:r>
              <a:rPr lang="hr-HR" sz="2600" i="1" dirty="0" smtClean="0">
                <a:sym typeface="Wingdings" panose="05000000000000000000" pitchFamily="2" charset="2"/>
              </a:rPr>
              <a:t> half past </a:t>
            </a:r>
            <a:r>
              <a:rPr lang="hr-HR" sz="2600" i="1" dirty="0" err="1" smtClean="0">
                <a:sym typeface="Wingdings" panose="05000000000000000000" pitchFamily="2" charset="2"/>
              </a:rPr>
              <a:t>twelve</a:t>
            </a:r>
            <a:r>
              <a:rPr lang="hr-HR" sz="2600" i="1" dirty="0" smtClean="0">
                <a:sym typeface="Wingdings" panose="05000000000000000000" pitchFamily="2" charset="2"/>
              </a:rPr>
              <a:t>.</a:t>
            </a:r>
            <a:endParaRPr lang="hr-HR" sz="2600" i="1" dirty="0" smtClean="0">
              <a:sym typeface="Wingdings" panose="05000000000000000000" pitchFamily="2" charset="2"/>
            </a:endParaRPr>
          </a:p>
          <a:p>
            <a:endParaRPr lang="hr-HR" sz="2600" i="1" dirty="0">
              <a:sym typeface="Wingdings" panose="05000000000000000000" pitchFamily="2" charset="2"/>
            </a:endParaRPr>
          </a:p>
          <a:p>
            <a:endParaRPr lang="hr-HR" sz="2600" i="1" dirty="0" smtClean="0">
              <a:sym typeface="Wingdings" panose="05000000000000000000" pitchFamily="2" charset="2"/>
            </a:endParaRPr>
          </a:p>
          <a:p>
            <a:r>
              <a:rPr lang="hr-HR" sz="2600" dirty="0" smtClean="0">
                <a:sym typeface="Wingdings" panose="05000000000000000000" pitchFamily="2" charset="2"/>
              </a:rPr>
              <a:t>a </a:t>
            </a:r>
            <a:r>
              <a:rPr lang="hr-HR" sz="2600" dirty="0" err="1" smtClean="0">
                <a:sym typeface="Wingdings" panose="05000000000000000000" pitchFamily="2" charset="2"/>
              </a:rPr>
              <a:t>quarter</a:t>
            </a:r>
            <a:r>
              <a:rPr lang="hr-HR" sz="2600" dirty="0" smtClean="0">
                <a:sym typeface="Wingdings" panose="05000000000000000000" pitchFamily="2" charset="2"/>
              </a:rPr>
              <a:t> </a:t>
            </a:r>
            <a:r>
              <a:rPr lang="hr-HR" sz="2600" i="1" dirty="0" smtClean="0">
                <a:sym typeface="Wingdings" panose="05000000000000000000" pitchFamily="2" charset="2"/>
              </a:rPr>
              <a:t>=</a:t>
            </a:r>
          </a:p>
          <a:p>
            <a:endParaRPr lang="hr-HR" sz="2600" i="1" dirty="0">
              <a:sym typeface="Wingdings" panose="05000000000000000000" pitchFamily="2" charset="2"/>
            </a:endParaRPr>
          </a:p>
          <a:p>
            <a:r>
              <a:rPr lang="hr-HR" sz="2600" i="1" dirty="0" err="1" smtClean="0">
                <a:sym typeface="Wingdings" panose="05000000000000000000" pitchFamily="2" charset="2"/>
              </a:rPr>
              <a:t>e.g</a:t>
            </a:r>
            <a:r>
              <a:rPr lang="hr-HR" sz="2600" i="1" dirty="0" smtClean="0">
                <a:sym typeface="Wingdings" panose="05000000000000000000" pitchFamily="2" charset="2"/>
              </a:rPr>
              <a:t>.</a:t>
            </a:r>
            <a:r>
              <a:rPr lang="hr-HR" sz="2600" i="1" dirty="0">
                <a:sym typeface="Wingdings" panose="05000000000000000000" pitchFamily="2" charset="2"/>
              </a:rPr>
              <a:t> </a:t>
            </a:r>
            <a:r>
              <a:rPr lang="hr-HR" sz="2600" i="1" dirty="0" err="1" smtClean="0">
                <a:sym typeface="Wingdings" panose="05000000000000000000" pitchFamily="2" charset="2"/>
              </a:rPr>
              <a:t>It’s</a:t>
            </a:r>
            <a:r>
              <a:rPr lang="hr-HR" sz="2600" i="1" dirty="0" smtClean="0">
                <a:sym typeface="Wingdings" panose="05000000000000000000" pitchFamily="2" charset="2"/>
              </a:rPr>
              <a:t> a </a:t>
            </a:r>
            <a:r>
              <a:rPr lang="hr-HR" sz="2600" i="1" dirty="0" err="1" smtClean="0">
                <a:sym typeface="Wingdings" panose="05000000000000000000" pitchFamily="2" charset="2"/>
              </a:rPr>
              <a:t>quarter</a:t>
            </a:r>
            <a:r>
              <a:rPr lang="hr-HR" sz="2600" i="1" dirty="0" smtClean="0">
                <a:sym typeface="Wingdings" panose="05000000000000000000" pitchFamily="2" charset="2"/>
              </a:rPr>
              <a:t> past </a:t>
            </a:r>
            <a:r>
              <a:rPr lang="hr-HR" sz="2600" i="1" dirty="0" err="1" smtClean="0">
                <a:sym typeface="Wingdings" panose="05000000000000000000" pitchFamily="2" charset="2"/>
              </a:rPr>
              <a:t>eleven</a:t>
            </a:r>
            <a:r>
              <a:rPr lang="hr-HR" sz="2600" i="1" dirty="0" smtClean="0">
                <a:sym typeface="Wingdings" panose="05000000000000000000" pitchFamily="2" charset="2"/>
              </a:rPr>
              <a:t>. 11.15</a:t>
            </a:r>
          </a:p>
          <a:p>
            <a:r>
              <a:rPr lang="hr-HR" sz="2600" i="1" dirty="0">
                <a:sym typeface="Wingdings" panose="05000000000000000000" pitchFamily="2" charset="2"/>
              </a:rPr>
              <a:t> </a:t>
            </a:r>
            <a:r>
              <a:rPr lang="hr-HR" sz="2600" i="1" dirty="0" smtClean="0">
                <a:sym typeface="Wingdings" panose="05000000000000000000" pitchFamily="2" charset="2"/>
              </a:rPr>
              <a:t>      </a:t>
            </a:r>
            <a:r>
              <a:rPr lang="hr-HR" sz="2600" i="1" dirty="0" err="1" smtClean="0">
                <a:sym typeface="Wingdings" panose="05000000000000000000" pitchFamily="2" charset="2"/>
              </a:rPr>
              <a:t>It’s</a:t>
            </a:r>
            <a:r>
              <a:rPr lang="hr-HR" sz="2600" i="1" dirty="0" smtClean="0">
                <a:sym typeface="Wingdings" panose="05000000000000000000" pitchFamily="2" charset="2"/>
              </a:rPr>
              <a:t> a </a:t>
            </a:r>
            <a:r>
              <a:rPr lang="hr-HR" sz="2600" i="1" dirty="0" err="1" smtClean="0">
                <a:sym typeface="Wingdings" panose="05000000000000000000" pitchFamily="2" charset="2"/>
              </a:rPr>
              <a:t>quarter</a:t>
            </a:r>
            <a:r>
              <a:rPr lang="hr-HR" sz="2600" i="1" dirty="0" smtClean="0">
                <a:sym typeface="Wingdings" panose="05000000000000000000" pitchFamily="2" charset="2"/>
              </a:rPr>
              <a:t> to </a:t>
            </a:r>
            <a:r>
              <a:rPr lang="hr-HR" sz="2600" i="1" dirty="0" err="1" smtClean="0">
                <a:sym typeface="Wingdings" panose="05000000000000000000" pitchFamily="2" charset="2"/>
              </a:rPr>
              <a:t>five</a:t>
            </a:r>
            <a:r>
              <a:rPr lang="hr-HR" sz="2600" i="1" dirty="0" smtClean="0">
                <a:sym typeface="Wingdings" panose="05000000000000000000" pitchFamily="2" charset="2"/>
              </a:rPr>
              <a:t>.  4.45</a:t>
            </a:r>
            <a:endParaRPr lang="hr-HR" sz="2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376" y="683736"/>
            <a:ext cx="5514975" cy="526297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these</a:t>
            </a:r>
            <a:r>
              <a:rPr lang="hr-HR" sz="2600" dirty="0" smtClean="0"/>
              <a:t> </a:t>
            </a:r>
            <a:r>
              <a:rPr lang="hr-HR" sz="2600" dirty="0" err="1" smtClean="0"/>
              <a:t>expressions</a:t>
            </a:r>
            <a:r>
              <a:rPr lang="hr-HR" sz="2600" dirty="0" smtClean="0"/>
              <a:t> </a:t>
            </a:r>
            <a:r>
              <a:rPr lang="hr-HR" sz="2600" dirty="0" err="1" smtClean="0"/>
              <a:t>mean</a:t>
            </a:r>
            <a:r>
              <a:rPr lang="hr-HR" sz="2600" dirty="0" smtClean="0"/>
              <a:t>?</a:t>
            </a:r>
          </a:p>
          <a:p>
            <a:r>
              <a:rPr lang="hr-HR" sz="2600" i="1" dirty="0" smtClean="0"/>
              <a:t>Što znače ovi izrazi?</a:t>
            </a:r>
          </a:p>
          <a:p>
            <a:endParaRPr lang="hr-HR" sz="2600" i="1" dirty="0"/>
          </a:p>
          <a:p>
            <a:r>
              <a:rPr lang="hr-HR" sz="2600" dirty="0" err="1" smtClean="0">
                <a:solidFill>
                  <a:srgbClr val="FF0000"/>
                </a:solidFill>
              </a:rPr>
              <a:t>in</a:t>
            </a:r>
            <a:r>
              <a:rPr lang="hr-HR" sz="2600" dirty="0" smtClean="0">
                <a:solidFill>
                  <a:srgbClr val="FF0000"/>
                </a:solidFill>
              </a:rPr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morning</a:t>
            </a:r>
            <a:r>
              <a:rPr lang="hr-HR" sz="2600" dirty="0" smtClean="0"/>
              <a:t> = </a:t>
            </a:r>
          </a:p>
          <a:p>
            <a:r>
              <a:rPr lang="hr-HR" sz="2600" dirty="0" err="1">
                <a:solidFill>
                  <a:srgbClr val="FF0000"/>
                </a:solidFill>
              </a:rPr>
              <a:t>i</a:t>
            </a:r>
            <a:r>
              <a:rPr lang="hr-HR" sz="2600" dirty="0" err="1" smtClean="0">
                <a:solidFill>
                  <a:srgbClr val="FF0000"/>
                </a:solidFill>
              </a:rPr>
              <a:t>n</a:t>
            </a:r>
            <a:r>
              <a:rPr lang="hr-HR" sz="2600" dirty="0" smtClean="0">
                <a:solidFill>
                  <a:srgbClr val="FF0000"/>
                </a:solidFill>
              </a:rPr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afternoon</a:t>
            </a:r>
            <a:r>
              <a:rPr lang="hr-HR" sz="2600" dirty="0" smtClean="0"/>
              <a:t> =</a:t>
            </a:r>
          </a:p>
          <a:p>
            <a:r>
              <a:rPr lang="hr-HR" sz="2600" dirty="0" err="1" smtClean="0">
                <a:solidFill>
                  <a:srgbClr val="FF0000"/>
                </a:solidFill>
              </a:rPr>
              <a:t>in</a:t>
            </a:r>
            <a:r>
              <a:rPr lang="hr-HR" sz="2600" dirty="0" smtClean="0">
                <a:solidFill>
                  <a:srgbClr val="FF0000"/>
                </a:solidFill>
              </a:rPr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evening</a:t>
            </a:r>
            <a:r>
              <a:rPr lang="hr-HR" sz="2600" dirty="0" smtClean="0"/>
              <a:t> =</a:t>
            </a:r>
          </a:p>
          <a:p>
            <a:endParaRPr lang="hr-HR" sz="2600" dirty="0"/>
          </a:p>
          <a:p>
            <a:r>
              <a:rPr lang="hr-HR" sz="2600" dirty="0" smtClean="0">
                <a:solidFill>
                  <a:srgbClr val="7030A0"/>
                </a:solidFill>
              </a:rPr>
              <a:t>at</a:t>
            </a:r>
            <a:r>
              <a:rPr lang="hr-HR" sz="2600" dirty="0" smtClean="0"/>
              <a:t> </a:t>
            </a:r>
            <a:r>
              <a:rPr lang="hr-HR" sz="2600" dirty="0" err="1" smtClean="0"/>
              <a:t>night</a:t>
            </a:r>
            <a:r>
              <a:rPr lang="hr-HR" sz="2600" dirty="0" smtClean="0"/>
              <a:t> = </a:t>
            </a:r>
          </a:p>
          <a:p>
            <a:r>
              <a:rPr lang="hr-HR" sz="2600" dirty="0" smtClean="0">
                <a:solidFill>
                  <a:srgbClr val="7030A0"/>
                </a:solidFill>
              </a:rPr>
              <a:t>at</a:t>
            </a:r>
            <a:r>
              <a:rPr lang="hr-HR" sz="2600" dirty="0" smtClean="0"/>
              <a:t> </a:t>
            </a:r>
            <a:r>
              <a:rPr lang="hr-HR" sz="2600" dirty="0" err="1" smtClean="0"/>
              <a:t>midnight</a:t>
            </a:r>
            <a:r>
              <a:rPr lang="hr-HR" sz="2600" dirty="0" smtClean="0"/>
              <a:t> =</a:t>
            </a:r>
          </a:p>
          <a:p>
            <a:endParaRPr lang="hr-HR" sz="2600" dirty="0" smtClean="0"/>
          </a:p>
          <a:p>
            <a:r>
              <a:rPr lang="hr-HR" sz="2600" dirty="0" smtClean="0">
                <a:solidFill>
                  <a:srgbClr val="7030A0"/>
                </a:solidFill>
              </a:rPr>
              <a:t>at</a:t>
            </a:r>
            <a:r>
              <a:rPr lang="hr-HR" sz="2600" dirty="0" smtClean="0"/>
              <a:t> </a:t>
            </a:r>
            <a:r>
              <a:rPr lang="hr-HR" sz="2600" dirty="0" err="1" smtClean="0"/>
              <a:t>seven</a:t>
            </a:r>
            <a:r>
              <a:rPr lang="hr-HR" sz="2600" dirty="0" smtClean="0"/>
              <a:t> </a:t>
            </a:r>
            <a:r>
              <a:rPr lang="hr-HR" sz="2600" dirty="0" err="1" smtClean="0"/>
              <a:t>o’clock</a:t>
            </a:r>
            <a:r>
              <a:rPr lang="hr-HR" sz="2600" dirty="0" smtClean="0"/>
              <a:t>. =</a:t>
            </a:r>
          </a:p>
          <a:p>
            <a:r>
              <a:rPr lang="hr-HR" sz="2600" dirty="0" smtClean="0">
                <a:solidFill>
                  <a:srgbClr val="7030A0"/>
                </a:solidFill>
              </a:rPr>
              <a:t>at</a:t>
            </a:r>
            <a:r>
              <a:rPr lang="hr-HR" sz="2600" dirty="0" smtClean="0"/>
              <a:t> half past </a:t>
            </a:r>
            <a:r>
              <a:rPr lang="hr-HR" sz="2600" dirty="0" err="1" smtClean="0"/>
              <a:t>nine</a:t>
            </a:r>
            <a:r>
              <a:rPr lang="hr-HR" sz="2600" dirty="0" smtClean="0"/>
              <a:t>. =</a:t>
            </a:r>
            <a:endParaRPr lang="hr-HR" sz="2400" dirty="0"/>
          </a:p>
          <a:p>
            <a:endParaRPr lang="hr-HR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729664" y="1856020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ujutro</a:t>
            </a:r>
            <a:endParaRPr lang="hr-HR" sz="2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915402" y="2227493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popodne</a:t>
            </a:r>
            <a:endParaRPr lang="hr-HR" sz="2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8658228" y="2684283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navečer</a:t>
            </a:r>
            <a:endParaRPr lang="hr-HR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867653" y="3438789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noću</a:t>
            </a:r>
            <a:endParaRPr lang="hr-HR" sz="26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8310566" y="3823056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u ponoć</a:t>
            </a:r>
            <a:endParaRPr lang="hr-HR" sz="2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9101139" y="4577562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u 7 sati</a:t>
            </a:r>
            <a:endParaRPr lang="hr-HR" sz="2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9101139" y="4988154"/>
            <a:ext cx="2843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u 9.30</a:t>
            </a:r>
            <a:endParaRPr lang="hr-HR" sz="2600" i="1" dirty="0"/>
          </a:p>
        </p:txBody>
      </p:sp>
      <p:sp>
        <p:nvSpPr>
          <p:cNvPr id="2" name="Rectangle 1"/>
          <p:cNvSpPr/>
          <p:nvPr/>
        </p:nvSpPr>
        <p:spPr>
          <a:xfrm>
            <a:off x="1318019" y="1856019"/>
            <a:ext cx="334565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600" dirty="0"/>
              <a:t>30 </a:t>
            </a:r>
            <a:r>
              <a:rPr lang="hr-HR" sz="2600" dirty="0" err="1"/>
              <a:t>minutes</a:t>
            </a:r>
            <a:r>
              <a:rPr lang="hr-HR" sz="2600" dirty="0"/>
              <a:t> (</a:t>
            </a:r>
            <a:r>
              <a:rPr lang="hr-HR" sz="2600" i="1" dirty="0"/>
              <a:t>30 minuta</a:t>
            </a:r>
            <a:r>
              <a:rPr lang="hr-HR" sz="2600" dirty="0"/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1908570" y="3823055"/>
            <a:ext cx="334565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600" dirty="0">
                <a:sym typeface="Wingdings" panose="05000000000000000000" pitchFamily="2" charset="2"/>
              </a:rPr>
              <a:t>15 </a:t>
            </a:r>
            <a:r>
              <a:rPr lang="hr-HR" sz="2600" dirty="0" err="1">
                <a:sym typeface="Wingdings" panose="05000000000000000000" pitchFamily="2" charset="2"/>
              </a:rPr>
              <a:t>minutes</a:t>
            </a:r>
            <a:r>
              <a:rPr lang="hr-HR" sz="2600" dirty="0">
                <a:sym typeface="Wingdings" panose="05000000000000000000" pitchFamily="2" charset="2"/>
              </a:rPr>
              <a:t> (</a:t>
            </a:r>
            <a:r>
              <a:rPr lang="hr-HR" sz="2600" i="1" dirty="0">
                <a:sym typeface="Wingdings" panose="05000000000000000000" pitchFamily="2" charset="2"/>
              </a:rPr>
              <a:t>15 minuta)</a:t>
            </a:r>
            <a:endParaRPr lang="hr-HR" sz="26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00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</TotalTime>
  <Words>1464</Words>
  <Application>Microsoft Office PowerPoint</Application>
  <PresentationFormat>Widescreen</PresentationFormat>
  <Paragraphs>300</Paragraphs>
  <Slides>31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Wingdings</vt:lpstr>
      <vt:lpstr>Office Theme</vt:lpstr>
      <vt:lpstr>UNIT 3: School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206</cp:revision>
  <dcterms:created xsi:type="dcterms:W3CDTF">2020-09-19T11:02:00Z</dcterms:created>
  <dcterms:modified xsi:type="dcterms:W3CDTF">2020-11-29T16:17:20Z</dcterms:modified>
</cp:coreProperties>
</file>